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76"/>
  </p:notesMasterIdLst>
  <p:handoutMasterIdLst>
    <p:handoutMasterId r:id="rId77"/>
  </p:handoutMasterIdLst>
  <p:sldIdLst>
    <p:sldId id="274" r:id="rId3"/>
    <p:sldId id="276" r:id="rId4"/>
    <p:sldId id="353" r:id="rId5"/>
    <p:sldId id="406" r:id="rId6"/>
    <p:sldId id="447" r:id="rId7"/>
    <p:sldId id="412" r:id="rId8"/>
    <p:sldId id="432" r:id="rId9"/>
    <p:sldId id="489" r:id="rId10"/>
    <p:sldId id="490" r:id="rId11"/>
    <p:sldId id="491" r:id="rId12"/>
    <p:sldId id="426" r:id="rId13"/>
    <p:sldId id="435" r:id="rId14"/>
    <p:sldId id="474" r:id="rId15"/>
    <p:sldId id="475" r:id="rId16"/>
    <p:sldId id="476" r:id="rId17"/>
    <p:sldId id="477" r:id="rId18"/>
    <p:sldId id="446" r:id="rId19"/>
    <p:sldId id="408" r:id="rId20"/>
    <p:sldId id="409" r:id="rId21"/>
    <p:sldId id="410" r:id="rId22"/>
    <p:sldId id="411" r:id="rId23"/>
    <p:sldId id="461" r:id="rId24"/>
    <p:sldId id="456" r:id="rId25"/>
    <p:sldId id="443" r:id="rId26"/>
    <p:sldId id="444" r:id="rId27"/>
    <p:sldId id="462" r:id="rId28"/>
    <p:sldId id="445" r:id="rId29"/>
    <p:sldId id="431" r:id="rId30"/>
    <p:sldId id="428" r:id="rId31"/>
    <p:sldId id="429" r:id="rId32"/>
    <p:sldId id="416" r:id="rId33"/>
    <p:sldId id="417" r:id="rId34"/>
    <p:sldId id="418" r:id="rId35"/>
    <p:sldId id="433" r:id="rId36"/>
    <p:sldId id="421" r:id="rId37"/>
    <p:sldId id="467" r:id="rId38"/>
    <p:sldId id="471" r:id="rId39"/>
    <p:sldId id="472" r:id="rId40"/>
    <p:sldId id="469" r:id="rId41"/>
    <p:sldId id="470" r:id="rId42"/>
    <p:sldId id="455" r:id="rId43"/>
    <p:sldId id="434" r:id="rId44"/>
    <p:sldId id="449" r:id="rId45"/>
    <p:sldId id="440" r:id="rId46"/>
    <p:sldId id="441" r:id="rId47"/>
    <p:sldId id="450" r:id="rId48"/>
    <p:sldId id="451" r:id="rId49"/>
    <p:sldId id="453" r:id="rId50"/>
    <p:sldId id="464" r:id="rId51"/>
    <p:sldId id="465" r:id="rId52"/>
    <p:sldId id="466" r:id="rId53"/>
    <p:sldId id="452" r:id="rId54"/>
    <p:sldId id="468" r:id="rId55"/>
    <p:sldId id="454" r:id="rId56"/>
    <p:sldId id="458" r:id="rId57"/>
    <p:sldId id="460" r:id="rId58"/>
    <p:sldId id="463" r:id="rId59"/>
    <p:sldId id="482" r:id="rId60"/>
    <p:sldId id="480" r:id="rId61"/>
    <p:sldId id="481" r:id="rId62"/>
    <p:sldId id="457" r:id="rId63"/>
    <p:sldId id="484" r:id="rId64"/>
    <p:sldId id="483" r:id="rId65"/>
    <p:sldId id="438" r:id="rId66"/>
    <p:sldId id="485" r:id="rId67"/>
    <p:sldId id="486" r:id="rId68"/>
    <p:sldId id="487" r:id="rId69"/>
    <p:sldId id="424" r:id="rId70"/>
    <p:sldId id="419" r:id="rId71"/>
    <p:sldId id="423" r:id="rId72"/>
    <p:sldId id="349" r:id="rId73"/>
    <p:sldId id="398" r:id="rId74"/>
    <p:sldId id="399" r:id="rId7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Cryptography" id="{BC4A3995-4CED-4320-A673-95328C9C809D}">
          <p14:sldIdLst>
            <p14:sldId id="353"/>
            <p14:sldId id="406"/>
          </p14:sldIdLst>
        </p14:section>
        <p14:section name="Symmetric and Asymmetric Encryption" id="{63E62903-1A0D-479A-A7F7-FAEE8E8F8C41}">
          <p14:sldIdLst>
            <p14:sldId id="447"/>
            <p14:sldId id="412"/>
            <p14:sldId id="432"/>
            <p14:sldId id="489"/>
            <p14:sldId id="490"/>
            <p14:sldId id="491"/>
            <p14:sldId id="426"/>
            <p14:sldId id="435"/>
            <p14:sldId id="474"/>
            <p14:sldId id="475"/>
            <p14:sldId id="476"/>
            <p14:sldId id="477"/>
          </p14:sldIdLst>
        </p14:section>
        <p14:section name="Diffie-Hellman Key Exchange" id="{67A6F7C9-CF00-4FFF-BC41-A6632842AC33}">
          <p14:sldIdLst>
            <p14:sldId id="446"/>
            <p14:sldId id="408"/>
            <p14:sldId id="409"/>
            <p14:sldId id="410"/>
            <p14:sldId id="411"/>
            <p14:sldId id="461"/>
          </p14:sldIdLst>
        </p14:section>
        <p14:section name="RSA Cryptography" id="{7FC6A578-A19E-455E-A7BB-DB05CB3D4D46}">
          <p14:sldIdLst>
            <p14:sldId id="456"/>
            <p14:sldId id="443"/>
            <p14:sldId id="444"/>
            <p14:sldId id="462"/>
          </p14:sldIdLst>
        </p14:section>
        <p14:section name="Hash Functions" id="{0685CB60-1F79-454A-A7A2-F642C3F36C9F}">
          <p14:sldIdLst>
            <p14:sldId id="445"/>
            <p14:sldId id="431"/>
            <p14:sldId id="428"/>
            <p14:sldId id="429"/>
            <p14:sldId id="416"/>
            <p14:sldId id="417"/>
            <p14:sldId id="418"/>
            <p14:sldId id="433"/>
            <p14:sldId id="421"/>
            <p14:sldId id="467"/>
            <p14:sldId id="471"/>
            <p14:sldId id="472"/>
            <p14:sldId id="469"/>
            <p14:sldId id="470"/>
          </p14:sldIdLst>
        </p14:section>
        <p14:section name="Elliptic Curve Cryptography" id="{6615D16E-A903-4B0F-867A-51FEE212F4ED}">
          <p14:sldIdLst>
            <p14:sldId id="455"/>
            <p14:sldId id="434"/>
            <p14:sldId id="449"/>
            <p14:sldId id="440"/>
            <p14:sldId id="441"/>
            <p14:sldId id="450"/>
            <p14:sldId id="451"/>
            <p14:sldId id="453"/>
            <p14:sldId id="464"/>
            <p14:sldId id="465"/>
            <p14:sldId id="466"/>
            <p14:sldId id="452"/>
            <p14:sldId id="468"/>
            <p14:sldId id="454"/>
            <p14:sldId id="458"/>
            <p14:sldId id="460"/>
            <p14:sldId id="463"/>
          </p14:sldIdLst>
        </p14:section>
        <p14:section name="Blockchain Cryptography" id="{AAD32ACC-4C1D-4CB6-AC6E-E5DE3545C3D3}">
          <p14:sldIdLst>
            <p14:sldId id="482"/>
            <p14:sldId id="480"/>
            <p14:sldId id="481"/>
            <p14:sldId id="457"/>
            <p14:sldId id="484"/>
            <p14:sldId id="483"/>
            <p14:sldId id="438"/>
            <p14:sldId id="485"/>
            <p14:sldId id="486"/>
            <p14:sldId id="487"/>
            <p14:sldId id="424"/>
            <p14:sldId id="419"/>
            <p14:sldId id="423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29B60"/>
    <a:srgbClr val="B68A0E"/>
    <a:srgbClr val="FFF0D9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5119" autoAdjust="0"/>
  </p:normalViewPr>
  <p:slideViewPr>
    <p:cSldViewPr>
      <p:cViewPr varScale="1">
        <p:scale>
          <a:sx n="84" d="100"/>
          <a:sy n="84" d="100"/>
        </p:scale>
        <p:origin x="408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04-Mar-18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068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04-Mar-18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xmlns="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travistidwell.com/jsencrypt/dem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FE1k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hyperlink" Target="https://github.com/bitcoin/bips/blob/master/bip-0039.mediawik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ancoleman.io/bip39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-0qt6tdHz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ongeek.com/diffie-hellman.ph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8gwifi.org/rsafunctions.js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ash-functions.online-domain-tool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freeformatter.com/hmac-generator.html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securitysite.com/encryption/PBKDF2z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n.wikipedia.org/wiki/Elliptic_curve_point_multiplicatio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hyperlink" Target="http://www.secg.org/sec2-v2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addres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ory.caltech.edu/~preskill/pubs/preskill-1996-networks.pdf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esencryption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paxos.com/blockchain-101-elliptic-curve-cryptography" TargetMode="External"/><Relationship Id="rId2" Type="http://schemas.openxmlformats.org/officeDocument/2006/relationships/hyperlink" Target="https://en.wikipedia.org/wiki/Diffie%E2%80%93Hellman_key_exch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tcoinbook/bitcoinbook/blob/second_edition/ch04.asciidoc" TargetMode="External"/><Relationship Id="rId5" Type="http://schemas.openxmlformats.org/officeDocument/2006/relationships/hyperlink" Target="https://en.wikipedia.org/wiki/Merkle_tree" TargetMode="External"/><Relationship Id="rId4" Type="http://schemas.openxmlformats.org/officeDocument/2006/relationships/hyperlink" Target="https://github.com/ethereum/wiki/wiki/Ethash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/>
          <a:lstStyle/>
          <a:p>
            <a:r>
              <a:rPr lang="en-US" dirty="0"/>
              <a:t>Blockchain Cryptography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05000"/>
            <a:ext cx="9891499" cy="1311301"/>
          </a:xfrm>
        </p:spPr>
        <p:txBody>
          <a:bodyPr>
            <a:normAutofit/>
          </a:bodyPr>
          <a:lstStyle/>
          <a:p>
            <a:r>
              <a:rPr lang="en-US" dirty="0"/>
              <a:t>Public Key Cryptography, RSA, Encryption, Hashing, ECDSA, Signatures, Merkle Trees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353408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790796"/>
            <a:ext cx="4077856" cy="815984"/>
          </a:xfrm>
        </p:spPr>
        <p:txBody>
          <a:bodyPr/>
          <a:lstStyle/>
          <a:p>
            <a:r>
              <a:rPr lang="en-US" dirty="0"/>
              <a:t>Blockchain Developer &amp; </a:t>
            </a:r>
            <a:br>
              <a:rPr lang="en-US" dirty="0"/>
            </a:br>
            <a:r>
              <a:rPr lang="en-US" dirty="0"/>
              <a:t>Course 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/>
              <a:t>AES Encrypt / </a:t>
            </a:r>
            <a:r>
              <a:rPr lang="en-US" dirty="0" smtClean="0"/>
              <a:t>Decrypt (3) - Test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AESCipher(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'mysecretpassword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cipher.encrypt('Secret Message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decrypted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cipher.decrypt(encrypted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encrypted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decryptediv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Encryption</a:t>
            </a:r>
          </a:p>
        </p:txBody>
      </p:sp>
      <p:pic>
        <p:nvPicPr>
          <p:cNvPr id="1026" name="Picture 2" descr="C:\Users\pc1\Desktop\Blockchain Bootcamp\A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045" y="1352470"/>
            <a:ext cx="7008640" cy="4326244"/>
          </a:xfrm>
          <a:prstGeom prst="roundRect">
            <a:avLst>
              <a:gd name="adj" fmla="val 989"/>
            </a:avLst>
          </a:prstGeom>
          <a:noFill/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5604CD53-1A0C-4F7D-A44E-1BE78C72F9A1}"/>
              </a:ext>
            </a:extLst>
          </p:cNvPr>
          <p:cNvSpPr txBox="1">
            <a:spLocks/>
          </p:cNvSpPr>
          <p:nvPr/>
        </p:nvSpPr>
        <p:spPr>
          <a:xfrm>
            <a:off x="7923213" y="1066800"/>
            <a:ext cx="4072022" cy="502920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Public-key cryptography</a:t>
            </a:r>
            <a:r>
              <a:rPr lang="en-US" sz="2800" dirty="0"/>
              <a:t>:</a:t>
            </a:r>
          </a:p>
          <a:p>
            <a:pPr lvl="1"/>
            <a:r>
              <a:rPr lang="en-US" sz="2600" dirty="0"/>
              <a:t>Use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600" dirty="0"/>
              <a:t> 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2600" dirty="0"/>
              <a:t> keys to encrypt / decrypt data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can be shared with everyone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r>
              <a:rPr lang="en-US" sz="2800" dirty="0"/>
              <a:t> is kept secret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sz="2800" dirty="0"/>
              <a:t> a message using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endParaRPr lang="en-US" sz="2800" dirty="0"/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Decrypt </a:t>
            </a:r>
            <a:r>
              <a:rPr lang="en-US" sz="2800" dirty="0"/>
              <a:t>the message only with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  <a:endParaRPr lang="en-US" sz="2800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xmlns="" id="{8194B195-9408-4B8E-AA64-3DEB2F77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013" y="6096070"/>
            <a:ext cx="11444399" cy="572586"/>
          </a:xfrm>
        </p:spPr>
        <p:txBody>
          <a:bodyPr>
            <a:noAutofit/>
          </a:bodyPr>
          <a:lstStyle/>
          <a:p>
            <a:r>
              <a:rPr lang="en-US" sz="2900" dirty="0"/>
              <a:t>Popular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asymmetric algorithms</a:t>
            </a:r>
            <a:r>
              <a:rPr lang="en-US" sz="2900" dirty="0"/>
              <a:t>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EIGamal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DSA</a:t>
            </a:r>
            <a:r>
              <a:rPr lang="en-US" sz="2900" dirty="0"/>
              <a:t>,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 Elliptic Curve DSA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74A5C637-318B-4C97-93AC-867FAA6A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552540"/>
            <a:ext cx="10363200" cy="7620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36613" y="5256812"/>
            <a:ext cx="10591800" cy="1365365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noProof="1">
                <a:solidFill>
                  <a:schemeClr val="accent1"/>
                </a:solidFill>
              </a:rPr>
              <a:t>JSEncrypt</a:t>
            </a:r>
            <a:r>
              <a:rPr lang="en-US" sz="4000" spc="200" dirty="0">
                <a:solidFill>
                  <a:schemeClr val="accent1"/>
                </a:solidFill>
              </a:rPr>
              <a:t> (Generate RSA</a:t>
            </a:r>
            <a:r>
              <a:rPr kumimoji="0" lang="en-US" sz="4000" b="0" i="0" u="none" strike="noStrike" kern="1200" cap="none" spc="20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Keys and Encrypt)</a:t>
            </a:r>
            <a:r>
              <a:rPr lang="en-US" sz="4000" spc="200" dirty="0">
                <a:solidFill>
                  <a:schemeClr val="accent1"/>
                </a:solidFill>
              </a:rPr>
              <a:t>: </a:t>
            </a:r>
            <a:r>
              <a:rPr lang="en-US" sz="4000" spc="200" dirty="0">
                <a:solidFill>
                  <a:schemeClr val="accent1"/>
                </a:solidFill>
                <a:hlinkClick r:id="rId2"/>
              </a:rPr>
              <a:t>http://travistidwell.com/jsencrypt/demo/</a:t>
            </a:r>
            <a:r>
              <a:rPr lang="en-US" sz="4000" spc="200" dirty="0">
                <a:solidFill>
                  <a:schemeClr val="accent1"/>
                </a:solidFill>
              </a:rPr>
              <a:t> </a:t>
            </a:r>
            <a:endParaRPr kumimoji="0" lang="en-US" sz="4000" b="0" i="0" u="none" strike="noStrike" kern="1200" cap="none" spc="2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3" descr="C:\Users\pc1\Desktop\dsa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7901" y="1041826"/>
            <a:ext cx="6469784" cy="3279802"/>
          </a:xfrm>
          <a:prstGeom prst="roundRect">
            <a:avLst>
              <a:gd name="adj" fmla="val 73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987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>
            <a:normAutofit/>
          </a:bodyPr>
          <a:lstStyle/>
          <a:p>
            <a:r>
              <a:rPr lang="en-US" dirty="0"/>
              <a:t>In computer science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numbers</a:t>
            </a:r>
            <a:r>
              <a:rPr lang="en-US" dirty="0"/>
              <a:t> come from a pseudo-random number generator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randomness </a:t>
            </a:r>
            <a:r>
              <a:rPr lang="en-US" dirty="0"/>
              <a:t>(seed)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pseudo-random function</a:t>
            </a:r>
          </a:p>
          <a:p>
            <a:r>
              <a:rPr lang="en-US" dirty="0"/>
              <a:t>To be secure, a PRNG should start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initial seed</a:t>
            </a:r>
          </a:p>
          <a:p>
            <a:pPr lvl="1"/>
            <a:r>
              <a:rPr lang="en-US" dirty="0"/>
              <a:t>Known seed generates predictable random numbers </a:t>
            </a:r>
            <a:r>
              <a:rPr lang="en-US" dirty="0">
                <a:sym typeface="Wingdings" panose="05000000000000000000" pitchFamily="2" charset="2"/>
              </a:rPr>
              <a:t> insecure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Generators and Cryptography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71C096-A71E-4AB6-BA04-34E15B9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005" y="1212914"/>
            <a:ext cx="4375366" cy="3014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142528A-CADE-48D7-BBDA-2B549194B3A4}"/>
              </a:ext>
            </a:extLst>
          </p:cNvPr>
          <p:cNvSpPr/>
          <p:nvPr/>
        </p:nvSpPr>
        <p:spPr>
          <a:xfrm>
            <a:off x="6929766" y="4367986"/>
            <a:ext cx="495584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Insecure randomness </a:t>
            </a:r>
            <a:r>
              <a:rPr lang="en-US" sz="3200" dirty="0">
                <a:solidFill>
                  <a:prstClr val="white"/>
                </a:solidFill>
              </a:rPr>
              <a:t>can compromise cryptography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white"/>
                </a:solidFill>
              </a:rPr>
              <a:t>The stolen Bitcoins story</a:t>
            </a:r>
            <a:r>
              <a:rPr lang="bg-BG" sz="2800" dirty="0">
                <a:solidFill>
                  <a:prstClr val="white"/>
                </a:solidFill>
              </a:rPr>
              <a:t>:</a:t>
            </a:r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dirty="0">
                <a:solidFill>
                  <a:prstClr val="white"/>
                </a:solidFill>
                <a:hlinkClick r:id="rId3"/>
              </a:rPr>
              <a:t>https://goo.gl/PFE1kr</a:t>
            </a:r>
            <a:endParaRPr lang="en-US" sz="28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10C881-AA60-4C4C-83B6-291F0B48B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1876A-DBF9-4A4E-8538-87EB2A1B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1179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 secure random generators </a:t>
            </a:r>
            <a:r>
              <a:rPr lang="en-US" dirty="0"/>
              <a:t>(CSPRNG) guarantee that the random numbers are absolutely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unpredictable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hardware devices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TRNG</a:t>
            </a:r>
            <a:r>
              <a:rPr lang="en-US" dirty="0"/>
              <a:t>) capturing physical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CSPRNG should start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truly random seed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OS collect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entropy</a:t>
            </a:r>
            <a:r>
              <a:rPr lang="en-US" dirty="0"/>
              <a:t> (seed) from keyboard clicks, mouse moves, network activity,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Accessible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/dev/random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/dev/urandom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Python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secrets</a:t>
            </a:r>
            <a:r>
              <a:rPr lang="en-US" dirty="0"/>
              <a:t> library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8B1036-2193-4155-99C6-547DD711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Random Generators (CSPRNG)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5D5C82-D6E3-44D7-B77A-56F88CF5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84" y="4400966"/>
            <a:ext cx="4914530" cy="19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71FD5D-F200-4DCF-A283-BDC80ECC0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0F190-E14B-4DE0-9D25-9784EF8A7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Most modern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 wallets </a:t>
            </a:r>
            <a:r>
              <a:rPr lang="en-US" dirty="0"/>
              <a:t>start from a 128 / 256 bits securely generated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seed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see the BIP-39 standard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The seed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root key</a:t>
            </a:r>
            <a:r>
              <a:rPr lang="en-US" dirty="0"/>
              <a:t>) can be represented by 12 or 24 words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Each word comes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wordlist of 2048 words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See </a:t>
            </a:r>
            <a:r>
              <a:rPr lang="en-US" sz="2800" dirty="0">
                <a:hlinkClick r:id="rId3"/>
              </a:rPr>
              <a:t>https://github.com/bitcoin/bips/blob/master/bip-0039/english.txt</a:t>
            </a:r>
            <a:endParaRPr lang="en-US" sz="28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1 word ==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11 bits</a:t>
            </a: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132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128-bit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lnSpc>
                <a:spcPct val="11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24</a:t>
            </a:r>
            <a:r>
              <a:rPr lang="en-US" sz="2800" dirty="0"/>
              <a:t> words 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264</a:t>
            </a:r>
            <a:r>
              <a:rPr lang="en-US" sz="2800" dirty="0"/>
              <a:t> bits </a:t>
            </a:r>
            <a:r>
              <a:rPr lang="en-US" sz="2800" dirty="0">
                <a:sym typeface="Wingdings" panose="05000000000000000000" pitchFamily="2" charset="2"/>
              </a:rPr>
              <a:t>==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256-bit seed</a:t>
            </a:r>
            <a:r>
              <a:rPr lang="en-US" sz="2800" dirty="0"/>
              <a:t> + checksum (in the last word)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098F5D-CEC1-4CE6-8A6F-69677ED4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Seed in Crypto Wallets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7C25418-770B-449D-BBBF-A709DCBDC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11" y="3028336"/>
            <a:ext cx="1093980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hill brave science fox crime quit owner chapter myth vocal chat custom</a:t>
            </a:r>
          </a:p>
        </p:txBody>
      </p:sp>
    </p:spTree>
    <p:extLst>
      <p:ext uri="{BB962C8B-B14F-4D97-AF65-F5344CB8AC3E}">
        <p14:creationId xmlns:p14="http://schemas.microsoft.com/office/powerpoint/2010/main" val="141003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4BEBA0C-2A66-43C2-B920-99C0EF03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412" y="1905000"/>
            <a:ext cx="5282307" cy="1568497"/>
          </a:xfrm>
        </p:spPr>
        <p:txBody>
          <a:bodyPr/>
          <a:lstStyle/>
          <a:p>
            <a:r>
              <a:rPr lang="en-US" dirty="0"/>
              <a:t>BIP-39 Mnemonic Seed Generator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B6DCDDF-60F6-48DD-A5E3-DAEAF4C55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5412" y="3559429"/>
            <a:ext cx="5282307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F1760A-F9F9-42FF-BFCE-FE1588D97F75}"/>
              </a:ext>
            </a:extLst>
          </p:cNvPr>
          <p:cNvSpPr/>
          <p:nvPr/>
        </p:nvSpPr>
        <p:spPr>
          <a:xfrm>
            <a:off x="6475412" y="4520625"/>
            <a:ext cx="5282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https://iancoleman.io/bip39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9D0B835-6997-4D6E-BE43-55F74A57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990600"/>
            <a:ext cx="5559008" cy="4956736"/>
          </a:xfrm>
          <a:prstGeom prst="roundRect">
            <a:avLst>
              <a:gd name="adj" fmla="val 416"/>
            </a:avLst>
          </a:prstGeom>
        </p:spPr>
      </p:pic>
    </p:spTree>
    <p:extLst>
      <p:ext uri="{BB962C8B-B14F-4D97-AF65-F5344CB8AC3E}">
        <p14:creationId xmlns:p14="http://schemas.microsoft.com/office/powerpoint/2010/main" val="41751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86478"/>
            <a:ext cx="10820400" cy="820600"/>
          </a:xfrm>
        </p:spPr>
        <p:txBody>
          <a:bodyPr/>
          <a:lstStyle/>
          <a:p>
            <a:r>
              <a:rPr lang="en-US" dirty="0"/>
              <a:t>Diffie-Hellman Key Exchange (DH)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Diffie-Hellman and Module Arithmetic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FE784F-8ABF-4371-8915-9A1D7863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90" y="1219200"/>
            <a:ext cx="6373644" cy="3513817"/>
          </a:xfrm>
          <a:prstGeom prst="roundRect">
            <a:avLst>
              <a:gd name="adj" fmla="val 1053"/>
            </a:avLst>
          </a:prstGeom>
        </p:spPr>
      </p:pic>
    </p:spTree>
    <p:extLst>
      <p:ext uri="{BB962C8B-B14F-4D97-AF65-F5344CB8AC3E}">
        <p14:creationId xmlns:p14="http://schemas.microsoft.com/office/powerpoint/2010/main" val="29378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>
            <a:normAutofit/>
          </a:bodyPr>
          <a:lstStyle/>
          <a:p>
            <a:r>
              <a:rPr lang="en-US" dirty="0"/>
              <a:t>Securely exchanging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keys</a:t>
            </a:r>
          </a:p>
          <a:p>
            <a:pPr lvl="1"/>
            <a:r>
              <a:rPr lang="en-US" dirty="0"/>
              <a:t>Over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(insecure) channel</a:t>
            </a:r>
          </a:p>
          <a:p>
            <a:pPr lvl="1"/>
            <a:r>
              <a:rPr lang="en-US" dirty="0"/>
              <a:t>One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Allows two parties to exchange data securely</a:t>
            </a:r>
          </a:p>
          <a:p>
            <a:pPr>
              <a:spcBef>
                <a:spcPts val="24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Diffie–Hellman (DH) </a:t>
            </a:r>
            <a:r>
              <a:rPr lang="en-US" dirty="0"/>
              <a:t>method allows</a:t>
            </a:r>
          </a:p>
          <a:p>
            <a:pPr lvl="1"/>
            <a:r>
              <a:rPr lang="en-US" dirty="0"/>
              <a:t>Two parties that have no prior knowledge of each other</a:t>
            </a:r>
          </a:p>
          <a:p>
            <a:pPr lvl="1"/>
            <a:r>
              <a:rPr lang="en-US" dirty="0"/>
              <a:t>Jointly establish a shared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 key </a:t>
            </a:r>
            <a:r>
              <a:rPr lang="en-US" dirty="0"/>
              <a:t>over an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insecure channel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Diffie–Hellman Key Exchange (DH)</a:t>
            </a:r>
          </a:p>
        </p:txBody>
      </p:sp>
      <p:pic>
        <p:nvPicPr>
          <p:cNvPr id="3074" name="Picture 2" descr="Резултат с изображение за key exchange png">
            <a:extLst>
              <a:ext uri="{FF2B5EF4-FFF2-40B4-BE49-F238E27FC236}">
                <a16:creationId xmlns:a16="http://schemas.microsoft.com/office/drawing/2014/main" xmlns="" id="{BD6EC2A1-81A7-4527-AD26-43E1E03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02" y="1371600"/>
            <a:ext cx="2510200" cy="25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Alice and Bob, agree on an</a:t>
            </a:r>
            <a:br>
              <a:rPr lang="en-US" dirty="0"/>
            </a:br>
            <a:r>
              <a:rPr lang="en-US" dirty="0"/>
              <a:t>arbitrary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starting color </a:t>
            </a:r>
            <a:r>
              <a:rPr lang="en-US" dirty="0"/>
              <a:t>that does</a:t>
            </a:r>
            <a:br>
              <a:rPr lang="en-US" dirty="0"/>
            </a:br>
            <a:r>
              <a:rPr lang="en-US" dirty="0"/>
              <a:t>not need to be kept secret </a:t>
            </a:r>
          </a:p>
          <a:p>
            <a:pPr>
              <a:spcBef>
                <a:spcPts val="1200"/>
              </a:spcBef>
            </a:pPr>
            <a:r>
              <a:rPr lang="en-US" dirty="0"/>
              <a:t>Each of them selects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color </a:t>
            </a:r>
            <a:r>
              <a:rPr lang="en-US" dirty="0"/>
              <a:t>that they keep to themselves</a:t>
            </a:r>
          </a:p>
          <a:p>
            <a:pPr>
              <a:spcBef>
                <a:spcPts val="1200"/>
              </a:spcBef>
            </a:pPr>
            <a:r>
              <a:rPr lang="en-US" dirty="0"/>
              <a:t>Finally Alice and Bob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mix</a:t>
            </a:r>
            <a:r>
              <a:rPr lang="en-US" dirty="0"/>
              <a:t> their secret color together with their mutually shared color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</a:t>
            </a:r>
          </a:p>
        </p:txBody>
      </p:sp>
      <p:pic>
        <p:nvPicPr>
          <p:cNvPr id="1026" name="Picture 2" descr="C:\Users\pc1\Desktop\414px-Diffie-Hellman_Key_Exchange-modified – Копи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7412" y="1371600"/>
            <a:ext cx="4419600" cy="1676400"/>
          </a:xfrm>
          <a:prstGeom prst="rect">
            <a:avLst/>
          </a:prstGeom>
          <a:noFill/>
        </p:spPr>
      </p:pic>
      <p:pic>
        <p:nvPicPr>
          <p:cNvPr id="1028" name="Picture 4" descr="C:\Users\pc1\Desktop\414px-Diffie-Hellman_Key_Exchange-modified – Копие – Копие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7412" y="4800600"/>
            <a:ext cx="4419600" cy="1371600"/>
          </a:xfrm>
          <a:prstGeom prst="rect">
            <a:avLst/>
          </a:prstGeom>
          <a:noFill/>
        </p:spPr>
      </p:pic>
      <p:pic>
        <p:nvPicPr>
          <p:cNvPr id="1029" name="Picture 5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7412" y="3048000"/>
            <a:ext cx="4419600" cy="381000"/>
          </a:xfrm>
          <a:prstGeom prst="rect">
            <a:avLst/>
          </a:prstGeom>
          <a:noFill/>
        </p:spPr>
      </p:pic>
      <p:pic>
        <p:nvPicPr>
          <p:cNvPr id="1030" name="Picture 6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7412" y="4495800"/>
            <a:ext cx="4419600" cy="344479"/>
          </a:xfrm>
          <a:prstGeom prst="rect">
            <a:avLst/>
          </a:prstGeom>
          <a:noFill/>
        </p:spPr>
      </p:pic>
      <p:pic>
        <p:nvPicPr>
          <p:cNvPr id="1031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7412" y="3429000"/>
            <a:ext cx="4419600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Symmetric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Asymmetric</a:t>
            </a:r>
            <a:r>
              <a:rPr lang="en-US" dirty="0"/>
              <a:t> Encryption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Diffie-Hellman Key Exchange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DHKE</a:t>
            </a:r>
            <a:r>
              <a:rPr lang="en-US" dirty="0"/>
              <a:t>)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RSA</a:t>
            </a:r>
            <a:r>
              <a:rPr lang="en-US" dirty="0"/>
              <a:t> Cryptosystem: Key Generation, Encrypt, Decrypt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Hashing, Cryptographic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Functions and SHA</a:t>
            </a:r>
          </a:p>
          <a:p>
            <a:pPr marL="446088" indent="-446088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and ECDSA: Key Generation, Sign, Verify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Blockchain Cryptography: Merkle Trees, Hashing the</a:t>
            </a:r>
            <a:br>
              <a:rPr lang="en-US" dirty="0"/>
            </a:br>
            <a:r>
              <a:rPr lang="en-US" dirty="0"/>
              <a:t>Blocks, Understanding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Addresses</a:t>
            </a:r>
            <a:r>
              <a:rPr lang="en-US" dirty="0"/>
              <a:t>, Wallets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96298" y="5023744"/>
            <a:ext cx="1507684" cy="1507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3B133F-2F61-4635-A8B0-22A6B406407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1798" y="1176225"/>
            <a:ext cx="3105247" cy="1738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Publicly exchange the two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mixed colors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Finally, each of the two mix together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color they received </a:t>
            </a:r>
            <a:r>
              <a:rPr lang="en-US" sz="3200" dirty="0"/>
              <a:t>from the </a:t>
            </a:r>
            <a:br>
              <a:rPr lang="en-US" sz="3200" dirty="0"/>
            </a:br>
            <a:r>
              <a:rPr lang="en-US" sz="3200" dirty="0"/>
              <a:t>partner with their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color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result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final color </a:t>
            </a:r>
            <a:r>
              <a:rPr lang="en-US" sz="3200" dirty="0"/>
              <a:t>mixture </a:t>
            </a:r>
            <a:br>
              <a:rPr lang="en-US" sz="3200" dirty="0"/>
            </a:br>
            <a:r>
              <a:rPr lang="en-US" sz="3200" dirty="0"/>
              <a:t>yellow-brown that is identical to the</a:t>
            </a:r>
            <a:br>
              <a:rPr lang="en-US" sz="3200" dirty="0"/>
            </a:br>
            <a:r>
              <a:rPr lang="en-US" sz="3200" dirty="0"/>
              <a:t>partner's color mixture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a third party listened to the exchange,</a:t>
            </a:r>
            <a:br>
              <a:rPr lang="en-US" sz="3200" dirty="0"/>
            </a:br>
            <a:r>
              <a:rPr lang="en-US" sz="3200" dirty="0"/>
              <a:t>it would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computationally difficult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for them to determine the secret colors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by Mixing Colors (2)</a:t>
            </a:r>
          </a:p>
        </p:txBody>
      </p:sp>
      <p:pic>
        <p:nvPicPr>
          <p:cNvPr id="2051" name="Picture 3" descr="C:\Users\pc1\Desktop\414px-Diffie-Hellman_Key_Exchange-modified – Копие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8412" y="1219200"/>
            <a:ext cx="4267200" cy="990600"/>
          </a:xfrm>
          <a:prstGeom prst="rect">
            <a:avLst/>
          </a:prstGeom>
          <a:noFill/>
        </p:spPr>
      </p:pic>
      <p:pic>
        <p:nvPicPr>
          <p:cNvPr id="2052" name="Picture 4" descr="C:\Users\pc1\Desktop\414px-Diffie-Hellman_Key_Exchange-modified – Копие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8412" y="2209800"/>
            <a:ext cx="4267200" cy="990600"/>
          </a:xfrm>
          <a:prstGeom prst="rect">
            <a:avLst/>
          </a:prstGeom>
          <a:noFill/>
        </p:spPr>
      </p:pic>
      <p:pic>
        <p:nvPicPr>
          <p:cNvPr id="2053" name="Picture 5" descr="C:\Users\pc1\Desktop\414px-Diffie-Hellman_Key_Exchange-modified – Копие (5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8412" y="3200400"/>
            <a:ext cx="4267200" cy="838200"/>
          </a:xfrm>
          <a:prstGeom prst="rect">
            <a:avLst/>
          </a:prstGeom>
          <a:noFill/>
        </p:spPr>
      </p:pic>
      <p:pic>
        <p:nvPicPr>
          <p:cNvPr id="2054" name="Picture 6" descr="C:\Users\pc1\Desktop\414px-Diffie-Hellman_Key_Exchange-modified – Копие – Копие (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8412" y="4038600"/>
            <a:ext cx="4267200" cy="304800"/>
          </a:xfrm>
          <a:prstGeom prst="rect">
            <a:avLst/>
          </a:prstGeom>
          <a:noFill/>
        </p:spPr>
      </p:pic>
      <p:pic>
        <p:nvPicPr>
          <p:cNvPr id="2055" name="Picture 7" descr="C:\Users\pc1\Desktop\414px-Diffie-Hellman_Key_Exchange-modified – Копие – Копие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8412" y="4343400"/>
            <a:ext cx="4267200" cy="838200"/>
          </a:xfrm>
          <a:prstGeom prst="rect">
            <a:avLst/>
          </a:prstGeom>
          <a:noFill/>
        </p:spPr>
      </p:pic>
      <p:pic>
        <p:nvPicPr>
          <p:cNvPr id="2056" name="Picture 8" descr="C:\Users\pc1\Desktop\414px-Diffie-Hellman_Key_Exchange-modified – Копие (2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8412" y="5181600"/>
            <a:ext cx="4267200" cy="304800"/>
          </a:xfrm>
          <a:prstGeom prst="rect">
            <a:avLst/>
          </a:prstGeom>
          <a:noFill/>
        </p:spPr>
      </p:pic>
      <p:pic>
        <p:nvPicPr>
          <p:cNvPr id="2057" name="Picture 9" descr="C:\Users\pc1\Desktop\414px-Diffie-Hellman_Key_Exchange-modified – Копие (6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18412" y="5486400"/>
            <a:ext cx="4267200" cy="923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6056399" cy="550227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agree to use a modulus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 23</a:t>
            </a:r>
            <a:r>
              <a:rPr lang="en-US" sz="3000" dirty="0"/>
              <a:t> and base 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 = 5 </a:t>
            </a:r>
            <a:endParaRPr lang="en-US" sz="3000" dirty="0"/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chooses a secret integer </a:t>
            </a:r>
            <a:r>
              <a:rPr lang="en-US" sz="3000" b="1" i="1" dirty="0">
                <a:solidFill>
                  <a:srgbClr val="FFA72A"/>
                </a:solidFill>
              </a:rPr>
              <a:t>a</a:t>
            </a:r>
            <a:r>
              <a:rPr lang="en-US" sz="3000" dirty="0">
                <a:solidFill>
                  <a:srgbClr val="FFA72A"/>
                </a:solidFill>
              </a:rPr>
              <a:t> = 4</a:t>
            </a:r>
            <a:r>
              <a:rPr lang="en-US" sz="3000" dirty="0"/>
              <a:t>, then sends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 </a:t>
            </a:r>
            <a:r>
              <a:rPr lang="en-US" sz="3000" i="1" dirty="0">
                <a:solidFill>
                  <a:srgbClr val="00B0F0"/>
                </a:solidFill>
              </a:rPr>
              <a:t>A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i="1" dirty="0">
                <a:solidFill>
                  <a:srgbClr val="00B0F0"/>
                </a:solidFill>
              </a:rPr>
              <a:t> p</a:t>
            </a:r>
            <a:endParaRPr lang="en-US" sz="3000" i="1" dirty="0"/>
          </a:p>
          <a:p>
            <a:pPr lvl="1"/>
            <a:r>
              <a:rPr lang="en-US" sz="2800" i="1" dirty="0"/>
              <a:t>A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C000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4</a:t>
            </a:r>
          </a:p>
          <a:p>
            <a:r>
              <a:rPr lang="en-US" sz="3000" dirty="0">
                <a:solidFill>
                  <a:srgbClr val="00B0F0"/>
                </a:solidFill>
              </a:rPr>
              <a:t>Bob </a:t>
            </a:r>
            <a:r>
              <a:rPr lang="en-US" sz="3000" dirty="0"/>
              <a:t>chooses a secret integer</a:t>
            </a:r>
            <a:r>
              <a:rPr lang="en-US" sz="3000" dirty="0">
                <a:solidFill>
                  <a:srgbClr val="0070C0"/>
                </a:solidFill>
              </a:rPr>
              <a:t> </a:t>
            </a:r>
            <a:r>
              <a:rPr lang="en-US" sz="3000" b="1" i="1" dirty="0">
                <a:solidFill>
                  <a:srgbClr val="00B0F0"/>
                </a:solidFill>
              </a:rPr>
              <a:t>b</a:t>
            </a:r>
            <a:r>
              <a:rPr lang="en-US" sz="3000" dirty="0">
                <a:solidFill>
                  <a:srgbClr val="00B0F0"/>
                </a:solidFill>
              </a:rPr>
              <a:t> = 3</a:t>
            </a:r>
            <a:r>
              <a:rPr lang="en-US" sz="3000" dirty="0"/>
              <a:t>, then sends Alice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000" dirty="0"/>
              <a:t> = </a:t>
            </a:r>
            <a:r>
              <a:rPr lang="en-US" sz="3000" i="1" dirty="0">
                <a:solidFill>
                  <a:srgbClr val="00B0F0"/>
                </a:solidFill>
              </a:rPr>
              <a:t>g</a:t>
            </a:r>
            <a:r>
              <a:rPr lang="en-US" sz="3600" b="1" i="1" baseline="30000" dirty="0">
                <a:solidFill>
                  <a:srgbClr val="FFA72A"/>
                </a:solidFill>
              </a:rPr>
              <a:t>b</a:t>
            </a:r>
            <a:r>
              <a:rPr lang="en-US" sz="3000" dirty="0"/>
              <a:t> mod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i="1" dirty="0"/>
              <a:t>B</a:t>
            </a:r>
            <a:r>
              <a:rPr lang="en-US" sz="2800" dirty="0"/>
              <a:t> = 5</a:t>
            </a:r>
            <a:r>
              <a:rPr lang="en-US" sz="3600" b="1" baseline="30000" dirty="0">
                <a:solidFill>
                  <a:srgbClr val="FFA72A"/>
                </a:solidFill>
              </a:rPr>
              <a:t>3</a:t>
            </a:r>
            <a:r>
              <a:rPr lang="en-US" sz="2800" dirty="0"/>
              <a:t> 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 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Key Exchange: Modular Arithmetic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3DDE414-4EE8-44DD-BDC8-8A68D2398346}"/>
              </a:ext>
            </a:extLst>
          </p:cNvPr>
          <p:cNvSpPr txBox="1">
            <a:spLocks/>
          </p:cNvSpPr>
          <p:nvPr/>
        </p:nvSpPr>
        <p:spPr>
          <a:xfrm>
            <a:off x="6539891" y="1219200"/>
            <a:ext cx="5269521" cy="48006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computes</a:t>
            </a:r>
            <a:r>
              <a:rPr lang="en-US" sz="3000" dirty="0">
                <a:solidFill>
                  <a:srgbClr val="FFA72A"/>
                </a:solidFill>
              </a:rPr>
              <a:t> </a:t>
            </a:r>
            <a:r>
              <a:rPr lang="en-US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>
                <a:solidFill>
                  <a:srgbClr val="FFC000"/>
                </a:solidFill>
              </a:rPr>
              <a:t> </a:t>
            </a:r>
            <a:r>
              <a:rPr lang="en-US" sz="3000" dirty="0"/>
              <a:t>= 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r>
              <a:rPr lang="en-US" sz="3600" b="1" i="1" baseline="30000" dirty="0">
                <a:solidFill>
                  <a:srgbClr val="FFA72A"/>
                </a:solidFill>
              </a:rPr>
              <a:t>a</a:t>
            </a:r>
            <a:r>
              <a:rPr lang="en-US" sz="3000" dirty="0"/>
              <a:t> mod</a:t>
            </a:r>
            <a:r>
              <a:rPr lang="en-US" sz="3000" dirty="0">
                <a:solidFill>
                  <a:srgbClr val="00B0F0"/>
                </a:solidFill>
              </a:rPr>
              <a:t> </a:t>
            </a:r>
            <a:r>
              <a:rPr lang="en-US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en-US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 = </a:t>
            </a:r>
            <a:r>
              <a:rPr lang="en-US" sz="2800" dirty="0">
                <a:solidFill>
                  <a:srgbClr val="00B0F0"/>
                </a:solidFill>
              </a:rPr>
              <a:t>10</a:t>
            </a:r>
            <a:r>
              <a:rPr lang="en-US" sz="3600" b="1" baseline="30000" dirty="0">
                <a:solidFill>
                  <a:srgbClr val="FFA72A"/>
                </a:solidFill>
              </a:rPr>
              <a:t>4</a:t>
            </a:r>
            <a:r>
              <a:rPr lang="en-US" sz="2800" dirty="0">
                <a:solidFill>
                  <a:srgbClr val="FFA72A"/>
                </a:solidFill>
              </a:rPr>
              <a:t> </a:t>
            </a:r>
            <a:r>
              <a:rPr lang="en-US" sz="2800" dirty="0"/>
              <a:t>mod </a:t>
            </a:r>
            <a:r>
              <a:rPr lang="en-US" sz="2800" dirty="0">
                <a:solidFill>
                  <a:srgbClr val="00B0F0"/>
                </a:solidFill>
              </a:rPr>
              <a:t>23</a:t>
            </a:r>
            <a:r>
              <a:rPr lang="en-US" sz="2800" dirty="0"/>
              <a:t> = 18</a:t>
            </a:r>
          </a:p>
          <a:p>
            <a:r>
              <a:rPr lang="da-DK" sz="3000" dirty="0">
                <a:solidFill>
                  <a:srgbClr val="0070C0"/>
                </a:solidFill>
              </a:rPr>
              <a:t>Bob</a:t>
            </a:r>
            <a:r>
              <a:rPr lang="da-DK" sz="3000" dirty="0"/>
              <a:t> computes</a:t>
            </a:r>
            <a:r>
              <a:rPr lang="da-DK" sz="3000" dirty="0">
                <a:solidFill>
                  <a:srgbClr val="FFC000"/>
                </a:solidFill>
              </a:rPr>
              <a:t> 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da-DK" sz="3000" dirty="0"/>
              <a:t> = 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da-DK" sz="3600" b="1" i="1" baseline="30000" dirty="0">
                <a:solidFill>
                  <a:srgbClr val="FFA72A"/>
                </a:solidFill>
              </a:rPr>
              <a:t>b</a:t>
            </a:r>
            <a:r>
              <a:rPr lang="da-DK" sz="3000" dirty="0"/>
              <a:t> mod </a:t>
            </a:r>
            <a:r>
              <a:rPr lang="da-DK" sz="3000" i="1" dirty="0">
                <a:solidFill>
                  <a:srgbClr val="00B0F0"/>
                </a:solidFill>
              </a:rPr>
              <a:t>p</a:t>
            </a: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da-DK" sz="2800" dirty="0">
                <a:solidFill>
                  <a:srgbClr val="FFC000"/>
                </a:solidFill>
              </a:rPr>
              <a:t> </a:t>
            </a:r>
            <a:r>
              <a:rPr lang="da-DK" sz="2800" dirty="0"/>
              <a:t>= 4</a:t>
            </a:r>
            <a:r>
              <a:rPr lang="da-DK" sz="3600" b="1" baseline="30000" dirty="0"/>
              <a:t>3</a:t>
            </a:r>
            <a:r>
              <a:rPr lang="da-DK" sz="2800" dirty="0"/>
              <a:t> mod</a:t>
            </a:r>
            <a:r>
              <a:rPr lang="da-DK" sz="2800" dirty="0">
                <a:solidFill>
                  <a:srgbClr val="00B0F0"/>
                </a:solidFill>
              </a:rPr>
              <a:t> 23</a:t>
            </a:r>
            <a:r>
              <a:rPr lang="da-DK" sz="2800" dirty="0"/>
              <a:t> = 18</a:t>
            </a:r>
          </a:p>
          <a:p>
            <a:r>
              <a:rPr lang="en-US" sz="3000" dirty="0">
                <a:solidFill>
                  <a:srgbClr val="FFA72A"/>
                </a:solidFill>
              </a:rPr>
              <a:t>Alice </a:t>
            </a:r>
            <a:r>
              <a:rPr lang="en-US" sz="3000" dirty="0"/>
              <a:t>and </a:t>
            </a:r>
            <a:r>
              <a:rPr lang="en-US" sz="3000" dirty="0">
                <a:solidFill>
                  <a:srgbClr val="00B0F0"/>
                </a:solidFill>
              </a:rPr>
              <a:t>Bob</a:t>
            </a:r>
            <a:r>
              <a:rPr lang="en-US" sz="3000" dirty="0"/>
              <a:t> now share a secret number </a:t>
            </a:r>
            <a:r>
              <a:rPr lang="da-DK" sz="3000" b="1" i="1" dirty="0">
                <a:solidFill>
                  <a:srgbClr val="FFA72A"/>
                </a:solidFill>
              </a:rPr>
              <a:t>s</a:t>
            </a:r>
            <a:endParaRPr lang="en-US" sz="3000" dirty="0"/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r>
              <a:rPr lang="da-DK" sz="2800" b="1" i="1" dirty="0">
                <a:solidFill>
                  <a:srgbClr val="FFA72A"/>
                </a:solidFill>
              </a:rPr>
              <a:t> </a:t>
            </a:r>
            <a:r>
              <a:rPr lang="en-US" sz="2800" dirty="0"/>
              <a:t>= (</a:t>
            </a:r>
            <a:r>
              <a:rPr lang="en-US" sz="2800" i="1" noProof="1">
                <a:solidFill>
                  <a:srgbClr val="00B0F0"/>
                </a:solidFill>
              </a:rPr>
              <a:t>g</a:t>
            </a:r>
            <a:r>
              <a:rPr lang="en-US" sz="3600" b="1" i="1" baseline="30000" noProof="1">
                <a:solidFill>
                  <a:srgbClr val="FFA72A"/>
                </a:solidFill>
              </a:rPr>
              <a:t>b</a:t>
            </a:r>
            <a:r>
              <a:rPr lang="en-US" sz="2800" dirty="0"/>
              <a:t>)</a:t>
            </a:r>
            <a:r>
              <a:rPr lang="en-US" sz="3600" b="1" i="1" baseline="30000" noProof="1">
                <a:solidFill>
                  <a:srgbClr val="FFA72A"/>
                </a:solidFill>
              </a:rPr>
              <a:t>a</a:t>
            </a:r>
            <a:r>
              <a:rPr lang="en-US" sz="2800" dirty="0"/>
              <a:t> mod</a:t>
            </a:r>
            <a:r>
              <a:rPr lang="en-US" sz="2800" i="1" dirty="0">
                <a:solidFill>
                  <a:srgbClr val="00B0F0"/>
                </a:solidFill>
              </a:rPr>
              <a:t> p</a:t>
            </a:r>
            <a:endParaRPr lang="da-DK" sz="2800" b="1" i="1" dirty="0">
              <a:solidFill>
                <a:srgbClr val="FFA72A"/>
              </a:solidFill>
            </a:endParaRPr>
          </a:p>
          <a:p>
            <a:pPr lvl="1"/>
            <a:r>
              <a:rPr lang="da-DK" sz="2800" b="1" i="1" dirty="0">
                <a:solidFill>
                  <a:srgbClr val="FFA72A"/>
                </a:solidFill>
              </a:rPr>
              <a:t>s</a:t>
            </a:r>
            <a:r>
              <a:rPr lang="en-US" sz="2800" dirty="0"/>
              <a:t> = 18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7DFB49B-6BC8-45BF-A1DB-0CFA9F0A94F2}"/>
              </a:ext>
            </a:extLst>
          </p:cNvPr>
          <p:cNvSpPr txBox="1">
            <a:spLocks/>
          </p:cNvSpPr>
          <p:nvPr/>
        </p:nvSpPr>
        <p:spPr>
          <a:xfrm>
            <a:off x="6542376" y="5994578"/>
            <a:ext cx="5269521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Video: </a:t>
            </a:r>
            <a:r>
              <a:rPr lang="en-US" sz="3000" dirty="0">
                <a:hlinkClick r:id="rId2"/>
              </a:rPr>
              <a:t>youtu.be/M-0qt6tdHzk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D38C3F4-2574-4D12-B35F-0F4DCB9BA5FD}"/>
              </a:ext>
            </a:extLst>
          </p:cNvPr>
          <p:cNvSpPr txBox="1">
            <a:spLocks/>
          </p:cNvSpPr>
          <p:nvPr/>
        </p:nvSpPr>
        <p:spPr>
          <a:xfrm>
            <a:off x="187928" y="5994578"/>
            <a:ext cx="6211284" cy="55862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000" b="1" i="1" dirty="0">
                <a:solidFill>
                  <a:srgbClr val="FFA72A"/>
                </a:solidFill>
              </a:rPr>
              <a:t>s</a:t>
            </a:r>
            <a:r>
              <a:rPr lang="en-US" sz="3000" dirty="0"/>
              <a:t> cannot be computed from </a:t>
            </a:r>
            <a:r>
              <a:rPr lang="da-DK" sz="3000" i="1" dirty="0">
                <a:solidFill>
                  <a:srgbClr val="00B0F0"/>
                </a:solidFill>
              </a:rPr>
              <a:t>A</a:t>
            </a:r>
            <a:r>
              <a:rPr lang="en-US" sz="3000" dirty="0"/>
              <a:t> and </a:t>
            </a:r>
            <a:r>
              <a:rPr lang="en-US" sz="3000" i="1" dirty="0">
                <a:solidFill>
                  <a:srgbClr val="00B0F0"/>
                </a:solidFill>
              </a:rPr>
              <a:t>B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841D6CD-240D-4323-A86B-29EB2CDB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2" y="2071503"/>
            <a:ext cx="4572000" cy="1568497"/>
          </a:xfrm>
        </p:spPr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0992AC9-86FF-402D-B29A-9886D86C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7412" y="3802927"/>
            <a:ext cx="4572000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E62B10-A80C-4EAA-8955-9D875C91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4" y="1024780"/>
            <a:ext cx="6328448" cy="458354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6DF2A818-19C5-4F4F-B72E-7B1CC10AD5BA}"/>
              </a:ext>
            </a:extLst>
          </p:cNvPr>
          <p:cNvSpPr txBox="1">
            <a:spLocks/>
          </p:cNvSpPr>
          <p:nvPr/>
        </p:nvSpPr>
        <p:spPr>
          <a:xfrm>
            <a:off x="150812" y="5846131"/>
            <a:ext cx="11858592" cy="63086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http://www.irongeek.com/diffie-hellman.php</a:t>
            </a:r>
            <a:r>
              <a:rPr lang="bg-BG" sz="36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56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RSA Cryptography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RSA Key Generation, Encryption, Decryption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xmlns="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48ADAB-FDBC-4201-93B3-4E801124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843403"/>
            <a:ext cx="2920792" cy="1967516"/>
          </a:xfrm>
          <a:prstGeom prst="roundRect">
            <a:avLst>
              <a:gd name="adj" fmla="val 1645"/>
            </a:avLst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89B8160-120F-4A0F-8E8E-E5ED66867F16}"/>
              </a:ext>
            </a:extLst>
          </p:cNvPr>
          <p:cNvGrpSpPr/>
          <p:nvPr/>
        </p:nvGrpSpPr>
        <p:grpSpPr>
          <a:xfrm>
            <a:off x="8456611" y="1570314"/>
            <a:ext cx="2971801" cy="2513694"/>
            <a:chOff x="6720262" y="1581296"/>
            <a:chExt cx="3412750" cy="334572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AC4C8780-C00F-4D77-94CA-8449D3DF5FFA}"/>
                </a:ext>
              </a:extLst>
            </p:cNvPr>
            <p:cNvSpPr/>
            <p:nvPr/>
          </p:nvSpPr>
          <p:spPr>
            <a:xfrm>
              <a:off x="6720262" y="1581296"/>
              <a:ext cx="3412750" cy="3345725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RSA</a:t>
              </a:r>
              <a:b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7616345-263D-48C9-8FCF-94480835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8718" y="2733356"/>
              <a:ext cx="875063" cy="1828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E223500-387A-46F7-B41C-17171E8E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62905" y="2733356"/>
              <a:ext cx="875063" cy="182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0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10FC0F-7ECC-4C02-8F4E-8E141ACA4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5887F-3CD8-4532-BD69-41893DCD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48603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RSA </a:t>
            </a:r>
            <a:r>
              <a:rPr lang="en-US" dirty="0"/>
              <a:t>(</a:t>
            </a:r>
            <a:r>
              <a:rPr lang="en-US" noProof="1"/>
              <a:t>Rivest–Shamir–Adleman</a:t>
            </a:r>
            <a:r>
              <a:rPr lang="en-US" dirty="0"/>
              <a:t>)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public-key cryptosystem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 integers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modular exponentiation</a:t>
            </a:r>
          </a:p>
          <a:p>
            <a:pPr lvl="1"/>
            <a:r>
              <a:rPr lang="en-US" dirty="0"/>
              <a:t>Developed by MIT, widely used in computer cryptography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Generate RSA public / private key pair</a:t>
            </a:r>
          </a:p>
          <a:p>
            <a:pPr lvl="1"/>
            <a:r>
              <a:rPr lang="en-US" dirty="0"/>
              <a:t>Find very large integers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,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 and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such that: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for all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for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 &lt; 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shared with everyone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=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secret, cannot be calculated 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EED920-DB26-4C4F-ABE4-F6D912D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E9A617-186E-40C6-BD16-AC56935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72" y="3442684"/>
            <a:ext cx="2920792" cy="1967516"/>
          </a:xfrm>
          <a:prstGeom prst="roundRect">
            <a:avLst>
              <a:gd name="adj" fmla="val 1645"/>
            </a:avLst>
          </a:prstGeom>
        </p:spPr>
      </p:pic>
    </p:spTree>
    <p:extLst>
      <p:ext uri="{BB962C8B-B14F-4D97-AF65-F5344CB8AC3E}">
        <p14:creationId xmlns:p14="http://schemas.microsoft.com/office/powerpoint/2010/main" val="41136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7252263-0731-4FE9-88BD-E2FDD553E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7B24C6-0323-4B84-9A80-4965D36E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dirty="0"/>
              <a:t> a message with RSA public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Decrypt</a:t>
            </a:r>
            <a:r>
              <a:rPr lang="en-US" dirty="0"/>
              <a:t> a message with RSA private key 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</a:p>
          <a:p>
            <a:pPr lvl="1"/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= 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  <a:r>
              <a:rPr lang="en-US" dirty="0"/>
              <a:t>)</a:t>
            </a:r>
            <a:r>
              <a:rPr lang="en-US" sz="36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Recall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4000" b="1" i="1" baseline="300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b="1" i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No efficient algorithm exists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factorization</a:t>
            </a:r>
          </a:p>
          <a:p>
            <a:pPr lvl="1"/>
            <a:r>
              <a:rPr lang="en-US" dirty="0"/>
              <a:t>If you are given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you cannot find its factorization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q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efficient algorithm to calculate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from </a:t>
            </a:r>
            <a:r>
              <a:rPr lang="en-US" dirty="0"/>
              <a:t>{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}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50AC24-22D2-4168-B36E-4D91344A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Cryptography: Encrypt / Decrypt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C88C81-F458-4735-9778-54A7DA1D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404" y="1143000"/>
            <a:ext cx="1124811" cy="1350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FF72291-E7F2-4F2C-B083-20EF59FC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045" y="3025873"/>
            <a:ext cx="1317527" cy="1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EF740F-4F16-47DB-8D76-427701AE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609600"/>
            <a:ext cx="6212068" cy="5702284"/>
          </a:xfrm>
          <a:prstGeom prst="roundRect">
            <a:avLst>
              <a:gd name="adj" fmla="val 590"/>
            </a:avLst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xmlns="" id="{5BE3D866-6759-42A3-A0F3-75DF55E9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404" y="1746124"/>
            <a:ext cx="4143408" cy="1568497"/>
          </a:xfrm>
        </p:spPr>
        <p:txBody>
          <a:bodyPr/>
          <a:lstStyle/>
          <a:p>
            <a:r>
              <a:rPr lang="en-US" dirty="0"/>
              <a:t>RSA Encrypt and Decrypt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170E91AE-6EA4-4290-8636-516B478A8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7404" y="3477548"/>
            <a:ext cx="4143408" cy="692873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EADD0401-D4C6-4DDE-BC0B-9FFB2908C384}"/>
              </a:ext>
            </a:extLst>
          </p:cNvPr>
          <p:cNvSpPr txBox="1">
            <a:spLocks/>
          </p:cNvSpPr>
          <p:nvPr/>
        </p:nvSpPr>
        <p:spPr>
          <a:xfrm>
            <a:off x="7437404" y="4402701"/>
            <a:ext cx="4143408" cy="123609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hlinkClick r:id="rId3"/>
              </a:rPr>
              <a:t>https://8gwifi.org/rsafunctions.jsp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03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37125"/>
            <a:ext cx="10363200" cy="820600"/>
          </a:xfrm>
        </p:spPr>
        <p:txBody>
          <a:bodyPr/>
          <a:lstStyle/>
          <a:p>
            <a:r>
              <a:rPr lang="en-US" dirty="0"/>
              <a:t>Hashing and Hash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FFAECE8-39F2-4EF8-8E8E-4CE5B4BA15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12586" y="869826"/>
            <a:ext cx="4163650" cy="3680526"/>
          </a:xfrm>
          <a:prstGeom prst="roundRect">
            <a:avLst>
              <a:gd name="adj" fmla="val 1154"/>
            </a:avLst>
          </a:prstGeom>
        </p:spPr>
      </p:pic>
    </p:spTree>
    <p:extLst>
      <p:ext uri="{BB962C8B-B14F-4D97-AF65-F5344CB8AC3E}">
        <p14:creationId xmlns:p14="http://schemas.microsoft.com/office/powerpoint/2010/main" val="150517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7EC1309-3E68-44CD-85D7-7B89BC54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56EA8C-CFFA-45D5-9096-FBE26577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18797D-DE43-46D6-AFA4-383FECA4EF9D}"/>
              </a:ext>
            </a:extLst>
          </p:cNvPr>
          <p:cNvSpPr txBox="1"/>
          <p:nvPr/>
        </p:nvSpPr>
        <p:spPr>
          <a:xfrm>
            <a:off x="7604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  <a:p>
            <a:r>
              <a:rPr lang="en-US" sz="2800" dirty="0"/>
              <a:t>Some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719B03-B529-4884-BFE5-27026B026AE2}"/>
              </a:ext>
            </a:extLst>
          </p:cNvPr>
          <p:cNvSpPr txBox="1"/>
          <p:nvPr/>
        </p:nvSpPr>
        <p:spPr>
          <a:xfrm>
            <a:off x="7604012" y="2590800"/>
            <a:ext cx="37338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20c9ad97c081d63397d7b685a412227a40e23c8bdc6688c6f37e97cfbc22d2b4d1db1510d8f61e6a8866ad7f0e17c02b14182d37ea7c3c8b9c2683aeb6b733a1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1979612" y="1828800"/>
            <a:ext cx="8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8456612" y="1828800"/>
            <a:ext cx="19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Hashed text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1C11D6B-4C58-45E4-8FE8-9CD990438BDA}"/>
              </a:ext>
            </a:extLst>
          </p:cNvPr>
          <p:cNvGrpSpPr/>
          <p:nvPr/>
        </p:nvGrpSpPr>
        <p:grpSpPr>
          <a:xfrm>
            <a:off x="4875212" y="3200400"/>
            <a:ext cx="2362202" cy="2027637"/>
            <a:chOff x="4875212" y="3200400"/>
            <a:chExt cx="2362202" cy="2027637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xmlns="" id="{1D5B4620-5F20-4B66-B171-615F954FE9E7}"/>
                </a:ext>
              </a:extLst>
            </p:cNvPr>
            <p:cNvSpPr/>
            <p:nvPr/>
          </p:nvSpPr>
          <p:spPr>
            <a:xfrm>
              <a:off x="4875212" y="3686676"/>
              <a:ext cx="2362202" cy="609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506948E-1A03-4DD1-B39A-4694926437A8}"/>
                </a:ext>
              </a:extLst>
            </p:cNvPr>
            <p:cNvSpPr txBox="1"/>
            <p:nvPr/>
          </p:nvSpPr>
          <p:spPr>
            <a:xfrm>
              <a:off x="4889341" y="3200400"/>
              <a:ext cx="2268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Hash function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4260BA0-FE49-4F83-906E-7A8F9AC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3795" y="4337067"/>
              <a:ext cx="1519661" cy="890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6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0C6AB326-FE40-4280-B890-C50A25BF8919}"/>
              </a:ext>
            </a:extLst>
          </p:cNvPr>
          <p:cNvSpPr txBox="1">
            <a:spLocks/>
          </p:cNvSpPr>
          <p:nvPr/>
        </p:nvSpPr>
        <p:spPr>
          <a:xfrm>
            <a:off x="6874262" y="914400"/>
            <a:ext cx="4935150" cy="5715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functions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Map data of arbitrary size input to result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fixed size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Returned result is called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value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 code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digests</a:t>
            </a:r>
            <a:r>
              <a:rPr lang="en-US" sz="3200" dirty="0"/>
              <a:t>, or simply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r>
              <a:rPr lang="en-US" sz="3200" dirty="0"/>
              <a:t> by design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Cannot reproduce the input from the result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Used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sz="3000" dirty="0"/>
              <a:t>and in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848B25-D947-4BDD-A287-AA391255554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276" y="1096495"/>
            <a:ext cx="6075654" cy="5370674"/>
          </a:xfrm>
          <a:prstGeom prst="roundRect">
            <a:avLst>
              <a:gd name="adj" fmla="val 793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82698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What is Cryptography?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675600"/>
            <a:ext cx="10815551" cy="719034"/>
          </a:xfrm>
        </p:spPr>
        <p:txBody>
          <a:bodyPr/>
          <a:lstStyle/>
          <a:p>
            <a:r>
              <a:rPr lang="en-US" dirty="0"/>
              <a:t>Encryption, Keys, Hashing, Signatures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5209" y="1425606"/>
            <a:ext cx="7048500" cy="3146394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</a:t>
            </a:r>
          </a:p>
        </p:txBody>
      </p:sp>
      <p:pic>
        <p:nvPicPr>
          <p:cNvPr id="11" name="Picture 2" descr="C:\Users\pc1\Desktop\740px-Cryptographic_Hash_Function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2" y="1341580"/>
            <a:ext cx="6096000" cy="4953000"/>
          </a:xfrm>
          <a:prstGeom prst="rect">
            <a:avLst/>
          </a:prstGeom>
          <a:noFill/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A8B30CF7-4A06-4A1C-A90E-6A816BD81F84}"/>
              </a:ext>
            </a:extLst>
          </p:cNvPr>
          <p:cNvSpPr txBox="1">
            <a:spLocks/>
          </p:cNvSpPr>
          <p:nvPr/>
        </p:nvSpPr>
        <p:spPr>
          <a:xfrm>
            <a:off x="6780212" y="1151120"/>
            <a:ext cx="5105400" cy="5478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Cryptographic hash function</a:t>
            </a:r>
            <a:endParaRPr lang="en-US" sz="32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One-way hash function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Infeasible 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invert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Extremely little chance to find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collision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3200" dirty="0"/>
              <a:t>Let's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It should be extremely hard to find an input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p'</a:t>
            </a:r>
            <a:r>
              <a:rPr lang="en-US" sz="3000" dirty="0"/>
              <a:t>, such that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hash(p')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Deterministic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same message always results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to compute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for any given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change </a:t>
            </a:r>
            <a:r>
              <a:rPr lang="en-US" dirty="0"/>
              <a:t>to a message changes totally the hash 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Irreversible</a:t>
            </a:r>
            <a:endParaRPr lang="en-US" dirty="0"/>
          </a:p>
          <a:p>
            <a:pPr lvl="1"/>
            <a:r>
              <a:rPr lang="en-US" dirty="0"/>
              <a:t>Generate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en-US" dirty="0"/>
              <a:t>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value </a:t>
            </a:r>
            <a:r>
              <a:rPr lang="en-US" dirty="0"/>
              <a:t>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infeasible</a:t>
            </a:r>
            <a:endParaRPr lang="en-US" dirty="0"/>
          </a:p>
          <a:p>
            <a:pPr lvl="1"/>
            <a:r>
              <a:rPr lang="en-US" dirty="0"/>
              <a:t>No significantly better way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brute force </a:t>
            </a:r>
            <a:r>
              <a:rPr lang="en-US" dirty="0"/>
              <a:t>(try all messages)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collisions</a:t>
            </a:r>
            <a:r>
              <a:rPr lang="en-US" dirty="0"/>
              <a:t>: cannot find two different messages with the same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Cryptographic Hash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A8B54C-1A98-4C98-900B-C4C13F1161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412" y="1219200"/>
            <a:ext cx="217950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  <a:r>
              <a:rPr lang="en-US" dirty="0"/>
              <a:t> of files / documents / messages</a:t>
            </a:r>
          </a:p>
          <a:p>
            <a:pPr lvl="1"/>
            <a:r>
              <a:rPr lang="en-US" dirty="0"/>
              <a:t>E.g. SHA256 checksum may confirm that certain file is original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en-US" dirty="0"/>
              <a:t> storing and verification</a:t>
            </a:r>
          </a:p>
          <a:p>
            <a:pPr lvl="1"/>
            <a:r>
              <a:rPr lang="en-US" dirty="0"/>
              <a:t>Keep in the DB password hashes instead of clear text passwords</a:t>
            </a:r>
          </a:p>
          <a:p>
            <a:r>
              <a:rPr lang="en-US" dirty="0"/>
              <a:t>Generate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almost unique ID </a:t>
            </a:r>
            <a:r>
              <a:rPr lang="en-US" dirty="0"/>
              <a:t>of certain document / message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Pseudorandom generation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(</a:t>
            </a:r>
            <a:r>
              <a:rPr lang="en-US" noProof="1"/>
              <a:t>PoW</a:t>
            </a:r>
            <a:r>
              <a:rPr lang="en-US" dirty="0"/>
              <a:t>) algorithms</a:t>
            </a:r>
          </a:p>
          <a:p>
            <a:pPr lvl="1"/>
            <a:r>
              <a:rPr lang="en-US" dirty="0"/>
              <a:t>Find a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holds 10 leading zeroes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Functions: Applications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Old hash algorithms: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MD5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SHA-0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SHA-1</a:t>
            </a:r>
          </a:p>
          <a:p>
            <a:pPr lvl="1"/>
            <a:r>
              <a:rPr lang="en-US" sz="3000" dirty="0"/>
              <a:t>Withdrawn due to cryptographic weaknesses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SHA-2</a:t>
            </a:r>
            <a:endParaRPr lang="en-US" sz="3200" dirty="0"/>
          </a:p>
          <a:p>
            <a:pPr lvl="1"/>
            <a:r>
              <a:rPr lang="en-US" sz="3000" dirty="0"/>
              <a:t>Family of functions: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SHA-256</a:t>
            </a:r>
            <a:r>
              <a:rPr lang="en-US" sz="3000" dirty="0"/>
              <a:t> (256 bits hash),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SHA-512</a:t>
            </a:r>
            <a:r>
              <a:rPr lang="en-US" sz="3000" dirty="0"/>
              <a:t> (512 bits), …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SHA-3</a:t>
            </a:r>
          </a:p>
          <a:p>
            <a:pPr lvl="1"/>
            <a:r>
              <a:rPr lang="en-US" sz="3000" dirty="0"/>
              <a:t>More secure, same hash length (256 bits),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Keccak</a:t>
            </a:r>
            <a:r>
              <a:rPr lang="en-US" sz="3000" dirty="0"/>
              <a:t>"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RIPEMD-160</a:t>
            </a:r>
          </a:p>
          <a:p>
            <a:pPr lvl="1"/>
            <a:r>
              <a:rPr lang="en-US" sz="3000" dirty="0"/>
              <a:t>Secure hash function, widely used in cryptography, e.g. PGP, Bitcoin</a:t>
            </a:r>
          </a:p>
          <a:p>
            <a:pPr lvl="1"/>
            <a:r>
              <a:rPr lang="en-US" sz="3000" dirty="0"/>
              <a:t>Less secure variations: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RIPEMD-128</a:t>
            </a:r>
            <a:r>
              <a:rPr lang="en-US" sz="3000" dirty="0"/>
              <a:t> 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RIPEMD-256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RIPEMD-320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Hash Algorithms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1775" y="2438400"/>
            <a:ext cx="423143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7499247" y="3359035"/>
            <a:ext cx="4231438" cy="1365365"/>
          </a:xfrm>
        </p:spPr>
        <p:txBody>
          <a:bodyPr/>
          <a:lstStyle/>
          <a:p>
            <a:r>
              <a:rPr lang="en-US" dirty="0"/>
              <a:t>Play with Hash Functions Online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684213" y="5902960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http://hash-functions.online-domain-tools.com</a:t>
            </a:r>
            <a:endParaRPr lang="bg-BG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B8889C-BAC1-480E-A8D7-43BFF3E928B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920" y="1219201"/>
            <a:ext cx="6458092" cy="4379304"/>
          </a:xfrm>
          <a:prstGeom prst="roundRect">
            <a:avLst>
              <a:gd name="adj" fmla="val 681"/>
            </a:avLst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Native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  <a:r>
              <a:rPr lang="en-US" dirty="0"/>
              <a:t> function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blockchain</a:t>
            </a:r>
          </a:p>
          <a:p>
            <a:pPr lvl="1"/>
            <a:r>
              <a:rPr lang="en-US" dirty="0"/>
              <a:t>Alternative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SHA3-256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SHA3-512</a:t>
            </a:r>
            <a:endParaRPr lang="en-US" dirty="0"/>
          </a:p>
          <a:p>
            <a:r>
              <a:rPr lang="en-US" dirty="0"/>
              <a:t>How it works?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 is computed for each block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seed</a:t>
            </a:r>
            <a:r>
              <a:rPr lang="en-US" dirty="0"/>
              <a:t>, one can compute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16 MB </a:t>
            </a:r>
            <a:r>
              <a:rPr lang="en-US" dirty="0"/>
              <a:t>pseudorandom cache</a:t>
            </a:r>
          </a:p>
          <a:p>
            <a:pPr lvl="2"/>
            <a:r>
              <a:rPr lang="en-US" dirty="0"/>
              <a:t>Light clients store the cache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</a:t>
            </a:r>
            <a:r>
              <a:rPr lang="en-US" dirty="0"/>
              <a:t>, generate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GB </a:t>
            </a:r>
            <a:r>
              <a:rPr lang="en-US" dirty="0"/>
              <a:t>dataset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involves grabbing random slices of the dataset and hashing them together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ETHash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D481BE7-44D0-41E7-A650-0F506917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E0E14-AE7E-4DEC-9B1A-15767F87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 = Hash-based Message Authentication Code</a:t>
            </a:r>
          </a:p>
          <a:p>
            <a:pPr lvl="1"/>
            <a:r>
              <a:rPr lang="en-US" dirty="0"/>
              <a:t>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mixed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shared key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Used for message authenticity</a:t>
            </a:r>
            <a:r>
              <a:rPr lang="bg-BG" dirty="0">
                <a:sym typeface="Wingdings" panose="05000000000000000000" pitchFamily="2" charset="2"/>
              </a:rPr>
              <a:t> / </a:t>
            </a:r>
            <a:r>
              <a:rPr lang="en-US" dirty="0">
                <a:sym typeface="Wingdings" panose="05000000000000000000" pitchFamily="2" charset="2"/>
              </a:rPr>
              <a:t>integrity  / key derivation</a:t>
            </a:r>
            <a:endParaRPr lang="bg-BG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hash_func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</a:t>
            </a:r>
          </a:p>
          <a:p>
            <a:r>
              <a:rPr lang="en-US" dirty="0">
                <a:sym typeface="Wingdings" panose="05000000000000000000" pitchFamily="2" charset="2"/>
              </a:rPr>
              <a:t>Simply calculating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hash_func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</a:t>
            </a:r>
            <a:r>
              <a:rPr lang="en-US" dirty="0">
                <a:sym typeface="Wingdings" panose="05000000000000000000" pitchFamily="2" charset="2"/>
              </a:rPr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msg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is insecure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a secure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HMAC</a:t>
            </a:r>
            <a:r>
              <a:rPr lang="en-US" dirty="0">
                <a:sym typeface="Wingdings" panose="05000000000000000000" pitchFamily="2" charset="2"/>
              </a:rPr>
              <a:t> algorithm instead,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HMAC-SHA256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Key derivation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HKDF</a:t>
            </a:r>
            <a:r>
              <a:rPr lang="en-US" dirty="0">
                <a:sym typeface="Wingdings" panose="05000000000000000000" pitchFamily="2" charset="2"/>
              </a:rPr>
              <a:t> (key derivation based on HMAC)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PBKDF2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F6F258-814E-44D0-B439-A1663F75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and Key Derivation</a:t>
            </a:r>
          </a:p>
        </p:txBody>
      </p:sp>
    </p:spTree>
    <p:extLst>
      <p:ext uri="{BB962C8B-B14F-4D97-AF65-F5344CB8AC3E}">
        <p14:creationId xmlns:p14="http://schemas.microsoft.com/office/powerpoint/2010/main" val="423899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230" y="2356645"/>
            <a:ext cx="4252582" cy="820600"/>
          </a:xfrm>
        </p:spPr>
        <p:txBody>
          <a:bodyPr/>
          <a:lstStyle/>
          <a:p>
            <a:r>
              <a:rPr lang="en-US" dirty="0"/>
              <a:t>HMAC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230" y="3319566"/>
            <a:ext cx="425258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BD7BC9-C643-4238-85EC-014CEB09CBC2}"/>
              </a:ext>
            </a:extLst>
          </p:cNvPr>
          <p:cNvSpPr/>
          <p:nvPr/>
        </p:nvSpPr>
        <p:spPr>
          <a:xfrm>
            <a:off x="1522412" y="6023642"/>
            <a:ext cx="8861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https://www.freeformatter.com/hmac-generator.html</a:t>
            </a: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B29A55-D39E-4F1C-A9FD-8139260A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29" y="762000"/>
            <a:ext cx="6035883" cy="5029902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5496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C43C2D0-9E14-4F09-A866-89F61BF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712" y="2176566"/>
            <a:ext cx="4000500" cy="1568497"/>
          </a:xfrm>
        </p:spPr>
        <p:txBody>
          <a:bodyPr/>
          <a:lstStyle/>
          <a:p>
            <a:r>
              <a:rPr lang="en-US" dirty="0"/>
              <a:t>PBKDF2 Key Derivation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814BD6C-468E-4C5C-8528-3ACE1010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2712" y="3852966"/>
            <a:ext cx="40005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83F6B04-A400-4F8A-9171-1E53DDA6B082}"/>
              </a:ext>
            </a:extLst>
          </p:cNvPr>
          <p:cNvSpPr/>
          <p:nvPr/>
        </p:nvSpPr>
        <p:spPr>
          <a:xfrm>
            <a:off x="792761" y="5791200"/>
            <a:ext cx="10711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https://asecuritysite.com/encryption/PBKDF2z</a:t>
            </a:r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76F7831-AA42-4F48-860A-3EB5FDBD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127683"/>
            <a:ext cx="6823364" cy="4340799"/>
          </a:xfrm>
          <a:prstGeom prst="roundRect">
            <a:avLst>
              <a:gd name="adj" fmla="val 585"/>
            </a:avLst>
          </a:prstGeom>
        </p:spPr>
      </p:pic>
    </p:spTree>
    <p:extLst>
      <p:ext uri="{BB962C8B-B14F-4D97-AF65-F5344CB8AC3E}">
        <p14:creationId xmlns:p14="http://schemas.microsoft.com/office/powerpoint/2010/main" val="22498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HMAC Calculation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012" y="1182328"/>
            <a:ext cx="106062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binascii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(key, msg):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.new(key, msg, 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).digest()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binascii.unhexlify("FA63F2B4C85AF6BED3")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some message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".encode("utf8")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print(binascii.hexlify(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hmac_sha256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CC0899-F1CC-4171-9B24-1E293E3A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12" y="4839928"/>
            <a:ext cx="10606200" cy="15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  <a:r>
              <a:rPr lang="en-US" dirty="0"/>
              <a:t>is the science of providing security for information</a:t>
            </a:r>
          </a:p>
          <a:p>
            <a:pPr lvl="1"/>
            <a:r>
              <a:rPr lang="en-US" dirty="0"/>
              <a:t>Storing and transmitting data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 way</a:t>
            </a:r>
          </a:p>
          <a:p>
            <a:pPr lvl="2"/>
            <a:r>
              <a:rPr lang="en-US" dirty="0"/>
              <a:t>Only those, for whom it is intended, can read and process 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decrypting</a:t>
            </a:r>
            <a:r>
              <a:rPr lang="en-US" dirty="0"/>
              <a:t> data (symmetric / asymmetric)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Key-exchange</a:t>
            </a:r>
            <a:r>
              <a:rPr lang="en-US" dirty="0"/>
              <a:t> algorithms,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derivation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Hashing</a:t>
            </a:r>
            <a:r>
              <a:rPr lang="en-US" dirty="0"/>
              <a:t> data (message digest)</a:t>
            </a:r>
          </a:p>
          <a:p>
            <a:pPr lvl="1"/>
            <a:r>
              <a:rPr lang="en-US" dirty="0"/>
              <a:t>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(sign / verify)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Cryptography?</a:t>
            </a:r>
          </a:p>
        </p:txBody>
      </p:sp>
      <p:pic>
        <p:nvPicPr>
          <p:cNvPr id="6" name="Picture 2" descr="C:\Users\pc1\Desktop\nosql-secure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3212" y="4419600"/>
            <a:ext cx="3667012" cy="2053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65CBADD-3206-4101-8376-EE5D74544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EAC4D91-18E5-427F-8F70-71CDC0C2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HKDF</a:t>
            </a:r>
            <a:r>
              <a:rPr lang="en-US" dirty="0"/>
              <a:t> Calculation in Python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1AD95C4-3D04-44DB-8511-22DD2956A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2" y="1149388"/>
            <a:ext cx="10758600" cy="5327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math, binascii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derive_key_hkdf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target_key_length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128,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hash_func = hashlib.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salt = b"", info = b""):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key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salt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hash_func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).digest()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hash_len = hash_func().digest_size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result, t = b"", b""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for i in range(math.ceil(target_key_length / hash_len)):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hmac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t + info + bytes([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+ 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])).digest()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result += t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result[:target_key_length]</a:t>
            </a:r>
          </a:p>
          <a:p>
            <a:pPr>
              <a:lnSpc>
                <a:spcPct val="105000"/>
              </a:lnSpc>
            </a:pPr>
            <a:endParaRPr lang="en-US" sz="1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password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"M1S3cr3tP@$$w0rd".encode("utf8")</a:t>
            </a:r>
          </a:p>
          <a:p>
            <a:pPr>
              <a:lnSpc>
                <a:spcPct val="105000"/>
              </a:lnSpc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print(binascii.hexlify(derive_key_hkdf(password, 50)))</a:t>
            </a:r>
          </a:p>
        </p:txBody>
      </p:sp>
    </p:spTree>
    <p:extLst>
      <p:ext uri="{BB962C8B-B14F-4D97-AF65-F5344CB8AC3E}">
        <p14:creationId xmlns:p14="http://schemas.microsoft.com/office/powerpoint/2010/main" val="84323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887A23B-581A-40C2-ADCA-F3135EB6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55998"/>
            <a:ext cx="10820400" cy="820600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584B45A-9B16-43C8-BD58-6C25AE21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5834166"/>
            <a:ext cx="10820400" cy="719034"/>
          </a:xfrm>
        </p:spPr>
        <p:txBody>
          <a:bodyPr/>
          <a:lstStyle/>
          <a:p>
            <a:r>
              <a:rPr lang="en-US" dirty="0"/>
              <a:t>Elliptic Curves, ECC and ECDSA, Sign, Verify</a:t>
            </a:r>
          </a:p>
        </p:txBody>
      </p:sp>
      <p:pic>
        <p:nvPicPr>
          <p:cNvPr id="2050" name="Picture 2" descr="Свързано изображение">
            <a:extLst>
              <a:ext uri="{FF2B5EF4-FFF2-40B4-BE49-F238E27FC236}">
                <a16:creationId xmlns:a16="http://schemas.microsoft.com/office/drawing/2014/main" xmlns="" id="{3CB6FCED-2D28-424D-A0DA-D43E019A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74" y="922162"/>
            <a:ext cx="3810000" cy="3809998"/>
          </a:xfrm>
          <a:prstGeom prst="roundRect">
            <a:avLst>
              <a:gd name="adj" fmla="val 634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Резултат с изображение за Elliptic Curve Cryptography">
            <a:extLst>
              <a:ext uri="{FF2B5EF4-FFF2-40B4-BE49-F238E27FC236}">
                <a16:creationId xmlns:a16="http://schemas.microsoft.com/office/drawing/2014/main" xmlns="" id="{338D0088-6368-4C8F-8AF6-2AD89A6B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86726"/>
            <a:ext cx="2575029" cy="3176382"/>
          </a:xfrm>
          <a:prstGeom prst="roundRect">
            <a:avLst>
              <a:gd name="adj" fmla="val 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FD07CE8-159F-4C72-8199-5A89D201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70" y="1252500"/>
            <a:ext cx="3137804" cy="32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6477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Public / private key cryptography based on the algebraic structure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over finite fields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smaller key-size </a:t>
            </a:r>
            <a:r>
              <a:rPr lang="en-US" dirty="0"/>
              <a:t>than RSA for the same security strength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Elliptic curves </a:t>
            </a:r>
            <a:r>
              <a:rPr lang="en-US" dirty="0"/>
              <a:t>== set of points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 such that: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endParaRPr lang="en-US" b="1" i="1" dirty="0"/>
          </a:p>
          <a:p>
            <a:r>
              <a:rPr lang="en-US" dirty="0"/>
              <a:t>Example – the Bitcoin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</a:t>
            </a:r>
            <a:r>
              <a:rPr lang="en-US" dirty="0"/>
              <a:t>(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0;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7)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25777"/>
            <a:ext cx="9577597" cy="950259"/>
          </a:xfrm>
        </p:spPr>
        <p:txBody>
          <a:bodyPr/>
          <a:lstStyle/>
          <a:p>
            <a:r>
              <a:rPr lang="en-US" dirty="0"/>
              <a:t>Elliptic Curve Cryptography (ECC)</a:t>
            </a:r>
          </a:p>
        </p:txBody>
      </p:sp>
      <p:pic>
        <p:nvPicPr>
          <p:cNvPr id="2050" name="Picture 2" descr="C:\Users\pc1\Desktop\saddsa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212" y="1393882"/>
            <a:ext cx="4839025" cy="4945380"/>
          </a:xfrm>
          <a:prstGeom prst="roundRect">
            <a:avLst>
              <a:gd name="adj" fmla="val 96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11732B-6CD9-44EE-AF6D-996EF1F24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AF4DE-CC8B-4B9F-ABC7-A16BFC31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129107" cy="5570355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Elliptic curves cryptography (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ECC</a:t>
            </a:r>
            <a:r>
              <a:rPr lang="en-US" sz="3500" dirty="0"/>
              <a:t>)</a:t>
            </a:r>
          </a:p>
          <a:p>
            <a:pPr lvl="1"/>
            <a:r>
              <a:rPr lang="en-US" dirty="0"/>
              <a:t>Uses ecliptic curves over the finite field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is prime,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&gt; 3)</a:t>
            </a:r>
            <a:endParaRPr lang="en-US" b="1" baseline="-25000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/>
              <a:t> coordinates</a:t>
            </a:r>
            <a:br>
              <a:rPr lang="en-US" dirty="0"/>
            </a:b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}, 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≤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Staying on the elliptic curve: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 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Example of elliptic curve over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9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sz="3500" dirty="0"/>
              <a:t>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A74A975-11C3-4730-BC87-B9EEC159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over a Finite Fields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FFFDBC9-80B5-4FD0-A58D-BD084330734E}"/>
              </a:ext>
            </a:extLst>
          </p:cNvPr>
          <p:cNvGrpSpPr/>
          <p:nvPr/>
        </p:nvGrpSpPr>
        <p:grpSpPr>
          <a:xfrm>
            <a:off x="6466176" y="1073306"/>
            <a:ext cx="5257800" cy="5327494"/>
            <a:chOff x="6399212" y="795563"/>
            <a:chExt cx="5206435" cy="5589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24294AF-2562-4C76-BDA2-4044E0339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346"/>
              </a:avLst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1E55DF5-7E4C-4839-A9E8-6BCFE1B06FCA}"/>
                </a:ext>
              </a:extLst>
            </p:cNvPr>
            <p:cNvSpPr/>
            <p:nvPr/>
          </p:nvSpPr>
          <p:spPr>
            <a:xfrm>
              <a:off x="6438445" y="795563"/>
              <a:ext cx="5127968" cy="484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is on the curve</a:t>
            </a:r>
            <a:br>
              <a:rPr lang="en-US" dirty="0"/>
            </a:b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dirty="0"/>
              <a:t> over the finite field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600" b="1" baseline="-25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+ 7 - 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 0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 17)</a:t>
            </a:r>
          </a:p>
          <a:p>
            <a:pPr lvl="1"/>
            <a:r>
              <a:rPr lang="bg-BG" dirty="0"/>
              <a:t>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dirty="0"/>
              <a:t>**3 + 7</a:t>
            </a:r>
            <a:r>
              <a:rPr lang="en-US" dirty="0"/>
              <a:t>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**2) % 17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== 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Elliptic Curves over Finite Fields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94E91C-4EFE-4010-A9C0-ABCE887A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834694"/>
            <a:ext cx="10515600" cy="23539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ED3665DF-B038-4765-95E9-8A8122C774E2}"/>
              </a:ext>
            </a:extLst>
          </p:cNvPr>
          <p:cNvGrpSpPr/>
          <p:nvPr/>
        </p:nvGrpSpPr>
        <p:grpSpPr>
          <a:xfrm>
            <a:off x="6551612" y="1148860"/>
            <a:ext cx="5257800" cy="5175741"/>
            <a:chOff x="6551612" y="1148860"/>
            <a:chExt cx="5257800" cy="51757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463AE9B-1948-40C6-828F-968926604211}"/>
                </a:ext>
              </a:extLst>
            </p:cNvPr>
            <p:cNvGrpSpPr/>
            <p:nvPr/>
          </p:nvGrpSpPr>
          <p:grpSpPr>
            <a:xfrm>
              <a:off x="6551612" y="1148860"/>
              <a:ext cx="5257800" cy="5175741"/>
              <a:chOff x="6704012" y="1149413"/>
              <a:chExt cx="5105400" cy="502278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C4E07525-19B7-4450-82D7-682997DFDF5A}"/>
                  </a:ext>
                </a:extLst>
              </p:cNvPr>
              <p:cNvGrpSpPr/>
              <p:nvPr/>
            </p:nvGrpSpPr>
            <p:grpSpPr>
              <a:xfrm>
                <a:off x="6704012" y="1149413"/>
                <a:ext cx="5105400" cy="5022787"/>
                <a:chOff x="6399212" y="794303"/>
                <a:chExt cx="5206435" cy="559059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xmlns="" id="{4F5AFE8F-2AD7-4EEC-931A-905538310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6243"/>
                <a:stretch/>
              </p:blipFill>
              <p:spPr>
                <a:xfrm>
                  <a:off x="6399212" y="814544"/>
                  <a:ext cx="5206435" cy="5570355"/>
                </a:xfrm>
                <a:prstGeom prst="roundRect">
                  <a:avLst>
                    <a:gd name="adj" fmla="val 346"/>
                  </a:avLst>
                </a:prstGeom>
                <a:solidFill>
                  <a:schemeClr val="tx1"/>
                </a:solidFill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="" id="{DD423503-D9A5-4971-AF51-E529FC5EBAB0}"/>
                    </a:ext>
                  </a:extLst>
                </p:cNvPr>
                <p:cNvSpPr/>
                <p:nvPr/>
              </p:nvSpPr>
              <p:spPr>
                <a:xfrm>
                  <a:off x="6438445" y="794303"/>
                  <a:ext cx="5127968" cy="498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y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2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≡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x</a:t>
                  </a:r>
                  <a:r>
                    <a:rPr lang="en-US" baseline="30000" dirty="0">
                      <a:solidFill>
                        <a:schemeClr val="bg1"/>
                      </a:solidFill>
                    </a:rPr>
                    <a:t>3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+ </a:t>
                  </a:r>
                  <a:r>
                    <a:rPr lang="en-US" b="1" i="1" dirty="0">
                      <a:solidFill>
                        <a:schemeClr val="bg1"/>
                      </a:solidFill>
                    </a:rPr>
                    <a:t>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 (mod 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17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)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4D516A45-B672-441C-9F77-997E3EFC20D3}"/>
                  </a:ext>
                </a:extLst>
              </p:cNvPr>
              <p:cNvSpPr/>
              <p:nvPr/>
            </p:nvSpPr>
            <p:spPr>
              <a:xfrm>
                <a:off x="8197402" y="3752190"/>
                <a:ext cx="288000" cy="28800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5598C9C-BBDE-41EE-9856-49E6FAFF4F5E}"/>
                </a:ext>
              </a:extLst>
            </p:cNvPr>
            <p:cNvSpPr txBox="1"/>
            <p:nvPr/>
          </p:nvSpPr>
          <p:spPr>
            <a:xfrm>
              <a:off x="8238172" y="398272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219200"/>
            <a:ext cx="4843378" cy="5486400"/>
          </a:xfrm>
        </p:spPr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  <a:r>
              <a:rPr lang="en-US" dirty="0"/>
              <a:t>?</a:t>
            </a:r>
          </a:p>
          <a:p>
            <a:pPr marL="304746" lvl="1" indent="0">
              <a:buNone/>
            </a:pPr>
            <a:r>
              <a:rPr lang="en-US" sz="3400" dirty="0"/>
              <a:t>Point is on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= x</a:t>
            </a:r>
            <a:r>
              <a:rPr lang="en-US" sz="3400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+ 7</a:t>
            </a:r>
            <a:r>
              <a:rPr lang="en-US" sz="3400" dirty="0"/>
              <a:t> curve over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400" b="1" baseline="-25000" dirty="0">
                <a:solidFill>
                  <a:schemeClr val="tx2">
                    <a:lumMod val="75000"/>
                  </a:schemeClr>
                </a:solidFill>
              </a:rPr>
              <a:t>223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(192, 105)</a:t>
            </a:r>
            <a:r>
              <a:rPr lang="en-US" dirty="0"/>
              <a:t> </a:t>
            </a:r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(17, 56)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(200, 119)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(1, 193)</a:t>
            </a:r>
            <a:endParaRPr lang="en-US" dirty="0"/>
          </a:p>
          <a:p>
            <a:pPr marL="819096" lvl="1" indent="-514350">
              <a:buFont typeface="+mj-lt"/>
              <a:buAutoNum type="arabicPeriod"/>
            </a:pPr>
            <a:r>
              <a:rPr lang="bg-BG" dirty="0"/>
              <a:t>(42, 99)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10096597" cy="950259"/>
          </a:xfrm>
        </p:spPr>
        <p:txBody>
          <a:bodyPr>
            <a:normAutofit/>
          </a:bodyPr>
          <a:lstStyle/>
          <a:p>
            <a:r>
              <a:rPr lang="en-US" dirty="0"/>
              <a:t>Exercise: Elliptic Curves over Finite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FF9B683-A585-400E-BAC4-2643D4D03212}"/>
              </a:ext>
            </a:extLst>
          </p:cNvPr>
          <p:cNvSpPr txBox="1">
            <a:spLocks/>
          </p:cNvSpPr>
          <p:nvPr/>
        </p:nvSpPr>
        <p:spPr>
          <a:xfrm>
            <a:off x="5180012" y="1219200"/>
            <a:ext cx="6629400" cy="5486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=x</a:t>
            </a:r>
            <a:r>
              <a:rPr kumimoji="0" lang="en-US" sz="3400" b="0" i="0" u="none" strike="noStrike" kern="1200" cap="none" spc="0" normalizeH="0" baseline="30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+7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curve over </a:t>
            </a: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3400" b="1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223</a:t>
            </a:r>
          </a:p>
          <a:p>
            <a:pPr marL="803275" lvl="1" indent="-360363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Just calculate the expression: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8065BB-24BD-48EF-A79D-5A33AFF3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90" y="3657600"/>
            <a:ext cx="8199279" cy="21336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0E5D56C-1EAD-4BCC-A744-4123BED28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723" y="2646882"/>
            <a:ext cx="585068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16658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defRPr/>
            </a:pPr>
            <a:r>
              <a:rPr lang="bg-BG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192</a:t>
            </a:r>
            <a:r>
              <a:rPr lang="bg-BG" sz="3200" dirty="0"/>
              <a:t>**3 + 7</a:t>
            </a:r>
            <a:r>
              <a:rPr lang="en-US" sz="3200" dirty="0"/>
              <a:t> -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105</a:t>
            </a:r>
            <a:r>
              <a:rPr lang="bg-BG" sz="3200" dirty="0"/>
              <a:t>**2) % </a:t>
            </a:r>
            <a:r>
              <a:rPr lang="en-US" sz="3200" dirty="0"/>
              <a:t>223 </a:t>
            </a:r>
            <a:r>
              <a:rPr lang="en-US" sz="3200" dirty="0">
                <a:sym typeface="Wingdings" pitchFamily="2" charset="2"/>
              </a:rPr>
              <a:t>== 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6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2339F3-E0F3-4792-9CFD-E1BF42D2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520AFFF-76C2-4B29-9F95-9462D581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over the curve can be</a:t>
            </a:r>
            <a:br>
              <a:rPr lang="en-US" dirty="0"/>
            </a:br>
            <a:r>
              <a:rPr lang="en-US" dirty="0"/>
              <a:t>multiplied by an integer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result is another point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staying on the same curve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dirty="0"/>
              <a:t>(integer)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(point)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Extremely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/>
              <a:t> (considered infeasible) to 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bg-BG" dirty="0"/>
              <a:t> 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8B9F2-FF8A-4742-8966-099D1C3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a Point Over an Elliptic Curve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6680C74-F90E-460E-8BC7-F00284ABE73A}"/>
              </a:ext>
            </a:extLst>
          </p:cNvPr>
          <p:cNvGrpSpPr/>
          <p:nvPr/>
        </p:nvGrpSpPr>
        <p:grpSpPr>
          <a:xfrm>
            <a:off x="6551612" y="1056639"/>
            <a:ext cx="5105400" cy="4815710"/>
            <a:chOff x="6704012" y="1127407"/>
            <a:chExt cx="5105400" cy="5044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C4E07525-19B7-4450-82D7-682997DFDF5A}"/>
                </a:ext>
              </a:extLst>
            </p:cNvPr>
            <p:cNvGrpSpPr/>
            <p:nvPr/>
          </p:nvGrpSpPr>
          <p:grpSpPr>
            <a:xfrm>
              <a:off x="6704012" y="1127407"/>
              <a:ext cx="5105400" cy="5044793"/>
              <a:chOff x="6399212" y="769809"/>
              <a:chExt cx="5206435" cy="56150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4F5AFE8F-2AD7-4EEC-931A-905538310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6243"/>
              <a:stretch/>
            </p:blipFill>
            <p:spPr>
              <a:xfrm>
                <a:off x="6399212" y="814544"/>
                <a:ext cx="5206435" cy="5570355"/>
              </a:xfrm>
              <a:prstGeom prst="roundRect">
                <a:avLst>
                  <a:gd name="adj" fmla="val 559"/>
                </a:avLst>
              </a:prstGeom>
              <a:solidFill>
                <a:schemeClr val="tx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DD423503-D9A5-4971-AF51-E529FC5EBAB0}"/>
                  </a:ext>
                </a:extLst>
              </p:cNvPr>
              <p:cNvSpPr/>
              <p:nvPr/>
            </p:nvSpPr>
            <p:spPr>
              <a:xfrm>
                <a:off x="6438445" y="769809"/>
                <a:ext cx="5127968" cy="513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2  </a:t>
                </a:r>
                <a:r>
                  <a:rPr lang="en-US" b="1" dirty="0">
                    <a:solidFill>
                      <a:schemeClr val="bg1"/>
                    </a:solidFill>
                  </a:rPr>
                  <a:t>≡</a:t>
                </a:r>
                <a:r>
                  <a:rPr lang="en-US" dirty="0">
                    <a:solidFill>
                      <a:schemeClr val="bg1"/>
                    </a:solidFill>
                  </a:rPr>
                  <a:t> x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3 </a:t>
                </a:r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7</a:t>
                </a:r>
                <a:r>
                  <a:rPr lang="en-US" dirty="0">
                    <a:solidFill>
                      <a:schemeClr val="bg1"/>
                    </a:solidFill>
                  </a:rPr>
                  <a:t> (mod </a:t>
                </a:r>
                <a:r>
                  <a:rPr lang="en-US" b="1" dirty="0">
                    <a:solidFill>
                      <a:schemeClr val="bg1"/>
                    </a:solidFill>
                  </a:rPr>
                  <a:t>17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BB962D74-BFA7-4B43-A1B8-C4AFD2B7DEC7}"/>
                </a:ext>
              </a:extLst>
            </p:cNvPr>
            <p:cNvSpPr/>
            <p:nvPr/>
          </p:nvSpPr>
          <p:spPr>
            <a:xfrm>
              <a:off x="8188756" y="3741733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34F528A8-9201-4B37-A8A3-0BCA5BF891AC}"/>
                </a:ext>
              </a:extLst>
            </p:cNvPr>
            <p:cNvSpPr/>
            <p:nvPr/>
          </p:nvSpPr>
          <p:spPr>
            <a:xfrm>
              <a:off x="10998920" y="2457978"/>
              <a:ext cx="296597" cy="29677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AF7663E-9A35-41DF-B7CF-E04C001ADBDF}"/>
                </a:ext>
              </a:extLst>
            </p:cNvPr>
            <p:cNvSpPr txBox="1"/>
            <p:nvPr/>
          </p:nvSpPr>
          <p:spPr>
            <a:xfrm>
              <a:off x="8371176" y="3886200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7EB1740-7329-41AF-8472-FEA5C411836E}"/>
                </a:ext>
              </a:extLst>
            </p:cNvPr>
            <p:cNvSpPr txBox="1"/>
            <p:nvPr/>
          </p:nvSpPr>
          <p:spPr>
            <a:xfrm>
              <a:off x="11147218" y="2643766"/>
              <a:ext cx="260206" cy="40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5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7ACC746-3A25-4274-9DE2-4FB646BA5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E5097848-9799-44BF-B8EB-7A789B86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Elliptic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 multiplication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is done by </a:t>
            </a:r>
            <a:r>
              <a:rPr lang="en-US" dirty="0">
                <a:hlinkClick r:id="rId2"/>
              </a:rPr>
              <a:t>well-known algorithms </a:t>
            </a:r>
            <a:endParaRPr lang="en-US" dirty="0"/>
          </a:p>
          <a:p>
            <a:r>
              <a:rPr lang="en-US" dirty="0"/>
              <a:t>Sample elliptic curve: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17</a:t>
            </a:r>
          </a:p>
          <a:p>
            <a:r>
              <a:rPr lang="en-US" dirty="0"/>
              <a:t>Let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000" b="1" baseline="-25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=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7F57790-FA60-4CB0-912D-E8D1B48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Example: Multiply Points Over Elliptic Curves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47A81FE-CCC7-468D-BBAF-88D61E5971F7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D55B31B-A9EA-4C60-9009-A7ED90EE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EDBE1BB-F54E-4B9A-9EBB-A8DE9378E46F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FE7950C-07CF-4DF8-9F24-2908065A2DC7}"/>
              </a:ext>
            </a:extLst>
          </p:cNvPr>
          <p:cNvGrpSpPr/>
          <p:nvPr/>
        </p:nvGrpSpPr>
        <p:grpSpPr>
          <a:xfrm>
            <a:off x="7395717" y="3423920"/>
            <a:ext cx="646975" cy="543088"/>
            <a:chOff x="7395717" y="3423920"/>
            <a:chExt cx="646975" cy="5430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AB72B397-4A14-4108-B284-0BBD1E66759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06789A1-D888-446D-9E61-E36BE752CBDD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2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DA619B4-6F40-4945-9F95-80937E8771DA}"/>
              </a:ext>
            </a:extLst>
          </p:cNvPr>
          <p:cNvGrpSpPr/>
          <p:nvPr/>
        </p:nvGrpSpPr>
        <p:grpSpPr>
          <a:xfrm>
            <a:off x="10937057" y="2648675"/>
            <a:ext cx="406167" cy="583796"/>
            <a:chOff x="10937057" y="2648675"/>
            <a:chExt cx="406167" cy="5837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8E0CA8AC-9438-418F-A846-91CAD7316832}"/>
                </a:ext>
              </a:extLst>
            </p:cNvPr>
            <p:cNvSpPr/>
            <p:nvPr/>
          </p:nvSpPr>
          <p:spPr>
            <a:xfrm>
              <a:off x="10937057" y="2648675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441C094-00D4-4792-BC64-1EC681FA466B}"/>
                </a:ext>
              </a:extLst>
            </p:cNvPr>
            <p:cNvSpPr txBox="1"/>
            <p:nvPr/>
          </p:nvSpPr>
          <p:spPr>
            <a:xfrm>
              <a:off x="11090785" y="2832547"/>
              <a:ext cx="252439" cy="39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1E75CF5-C07B-415C-9A6B-B4498426CF6C}"/>
              </a:ext>
            </a:extLst>
          </p:cNvPr>
          <p:cNvGrpSpPr/>
          <p:nvPr/>
        </p:nvGrpSpPr>
        <p:grpSpPr>
          <a:xfrm>
            <a:off x="9030664" y="5194536"/>
            <a:ext cx="646975" cy="543088"/>
            <a:chOff x="7395717" y="3423920"/>
            <a:chExt cx="646975" cy="5430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E506F103-1DB2-47E5-86EC-5938E7336448}"/>
                </a:ext>
              </a:extLst>
            </p:cNvPr>
            <p:cNvSpPr/>
            <p:nvPr/>
          </p:nvSpPr>
          <p:spPr>
            <a:xfrm>
              <a:off x="7395717" y="3423920"/>
              <a:ext cx="287743" cy="2937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4594899-3524-40BE-9A52-7AADEAF34326}"/>
                </a:ext>
              </a:extLst>
            </p:cNvPr>
            <p:cNvSpPr txBox="1"/>
            <p:nvPr/>
          </p:nvSpPr>
          <p:spPr>
            <a:xfrm>
              <a:off x="7572692" y="356689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G</a:t>
              </a:r>
              <a:r>
                <a:rPr lang="en-US" b="1" baseline="-25000" dirty="0">
                  <a:solidFill>
                    <a:schemeClr val="bg1"/>
                  </a:solidFill>
                </a:rPr>
                <a:t>3</a:t>
              </a:r>
              <a:endParaRPr lang="en-US" sz="2000" b="1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C796C23-2E78-4F6B-88A2-9978433A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8637B3-8C77-4A72-B42C-EE167844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Curves Multiplication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A46E718-318E-4734-BD2E-D7CD15CEB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706502"/>
            <a:ext cx="8458200" cy="46942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pycoin.ecdsa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print("Curve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in range(0, 6)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print(str(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 + " * G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 * 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A8522AF-4951-4999-A0F5-2A38F6233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1070013"/>
            <a:ext cx="8458199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Резултат с изображение за Elliptic Curves Multiplication">
            <a:extLst>
              <a:ext uri="{FF2B5EF4-FFF2-40B4-BE49-F238E27FC236}">
                <a16:creationId xmlns:a16="http://schemas.microsoft.com/office/drawing/2014/main" xmlns="" id="{49FB0875-4F00-4928-B1F4-1B3A0EAC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00" y="1002965"/>
            <a:ext cx="2662224" cy="2522107"/>
          </a:xfrm>
          <a:prstGeom prst="roundRect">
            <a:avLst>
              <a:gd name="adj" fmla="val 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61EA45-36E7-4CDC-A744-3A6F319B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2819400"/>
            <a:ext cx="5460389" cy="28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9C21F85-01DF-4703-983A-3928AE420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61408B-77C2-4F8B-B244-B2B76474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1"/>
            <a:ext cx="6437399" cy="5570355"/>
          </a:xfrm>
        </p:spPr>
        <p:txBody>
          <a:bodyPr>
            <a:normAutofit/>
          </a:bodyPr>
          <a:lstStyle/>
          <a:p>
            <a:r>
              <a:rPr lang="en-US" dirty="0"/>
              <a:t>The elliptic curves over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4100" b="1" baseline="-25000" noProof="1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dirty="0"/>
              <a:t>Have at most 2 points 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 coordinate (odd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and 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/>
              <a:t>A public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dirty="0"/>
              <a:t>)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At the curve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≡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(mod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630238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dirty="0"/>
              <a:t>)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mod_sqrt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==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n-US" dirty="0"/>
              <a:t>||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630238" lvl="1" indent="0">
              <a:buNone/>
            </a:pPr>
            <a:endParaRPr lang="en-US" dirty="0"/>
          </a:p>
          <a:p>
            <a:pPr marL="630238" lvl="1" indent="0">
              <a:buNone/>
            </a:pPr>
            <a:endParaRPr lang="en-US" dirty="0"/>
          </a:p>
          <a:p>
            <a:pPr marL="630238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16EAD6-F63B-4AFE-B833-7786FEB7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Compressing the Public Key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45AE7-DCAB-44DC-BD46-448A609C4719}"/>
              </a:ext>
            </a:extLst>
          </p:cNvPr>
          <p:cNvGrpSpPr/>
          <p:nvPr/>
        </p:nvGrpSpPr>
        <p:grpSpPr>
          <a:xfrm>
            <a:off x="6780212" y="1331674"/>
            <a:ext cx="4953000" cy="4992926"/>
            <a:chOff x="6399212" y="769643"/>
            <a:chExt cx="5206435" cy="5615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74C2811-C427-4233-A64B-82C106A2B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6243"/>
            <a:stretch/>
          </p:blipFill>
          <p:spPr>
            <a:xfrm>
              <a:off x="6399212" y="814544"/>
              <a:ext cx="5206435" cy="5570355"/>
            </a:xfrm>
            <a:prstGeom prst="roundRect">
              <a:avLst>
                <a:gd name="adj" fmla="val 756"/>
              </a:avLst>
            </a:prstGeom>
            <a:solidFill>
              <a:schemeClr val="tx1"/>
            </a:solidFill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832A00D-F825-43D5-B8A8-0873F6EECBF1}"/>
                </a:ext>
              </a:extLst>
            </p:cNvPr>
            <p:cNvSpPr/>
            <p:nvPr/>
          </p:nvSpPr>
          <p:spPr>
            <a:xfrm>
              <a:off x="6438445" y="769643"/>
              <a:ext cx="5127968" cy="51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y</a:t>
              </a:r>
              <a:r>
                <a:rPr lang="en-US" baseline="30000" dirty="0">
                  <a:solidFill>
                    <a:schemeClr val="bg1"/>
                  </a:solidFill>
                </a:rPr>
                <a:t>2 </a:t>
              </a:r>
              <a:r>
                <a:rPr lang="en-US" b="1" dirty="0">
                  <a:solidFill>
                    <a:schemeClr val="bg1"/>
                  </a:solidFill>
                </a:rPr>
                <a:t>≡</a:t>
              </a:r>
              <a:r>
                <a:rPr lang="en-US" dirty="0">
                  <a:solidFill>
                    <a:schemeClr val="bg1"/>
                  </a:solidFill>
                </a:rPr>
                <a:t> x</a:t>
              </a:r>
              <a:r>
                <a:rPr lang="en-US" baseline="30000" dirty="0">
                  <a:solidFill>
                    <a:schemeClr val="bg1"/>
                  </a:solidFill>
                </a:rPr>
                <a:t>3 </a:t>
              </a:r>
              <a:r>
                <a:rPr lang="en-US" dirty="0">
                  <a:solidFill>
                    <a:schemeClr val="bg1"/>
                  </a:solidFill>
                </a:rPr>
                <a:t>+ </a:t>
              </a:r>
              <a:r>
                <a:rPr lang="en-US" b="1" i="1" dirty="0">
                  <a:solidFill>
                    <a:schemeClr val="bg1"/>
                  </a:solidFill>
                </a:rPr>
                <a:t>7</a:t>
              </a:r>
              <a:r>
                <a:rPr lang="en-US" dirty="0">
                  <a:solidFill>
                    <a:schemeClr val="bg1"/>
                  </a:solidFill>
                </a:rPr>
                <a:t> (mod </a:t>
              </a:r>
              <a:r>
                <a:rPr lang="en-US" b="1" dirty="0">
                  <a:solidFill>
                    <a:schemeClr val="bg1"/>
                  </a:solidFill>
                </a:rPr>
                <a:t>17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D0D11C2-7AA6-49C9-9BE4-717FFD1035F1}"/>
              </a:ext>
            </a:extLst>
          </p:cNvPr>
          <p:cNvSpPr/>
          <p:nvPr/>
        </p:nvSpPr>
        <p:spPr>
          <a:xfrm>
            <a:off x="9599612" y="1793339"/>
            <a:ext cx="228600" cy="4302661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5E05708-759C-4645-9416-D7C9F7ED71ED}"/>
              </a:ext>
            </a:extLst>
          </p:cNvPr>
          <p:cNvSpPr/>
          <p:nvPr/>
        </p:nvSpPr>
        <p:spPr>
          <a:xfrm>
            <a:off x="9571672" y="2133799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FBB2E8E-4D56-4842-A147-DE265793E1DF}"/>
              </a:ext>
            </a:extLst>
          </p:cNvPr>
          <p:cNvSpPr/>
          <p:nvPr/>
        </p:nvSpPr>
        <p:spPr>
          <a:xfrm>
            <a:off x="9571672" y="5445046"/>
            <a:ext cx="304800" cy="304800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C8EE9BC-8A98-47F4-B377-F3163CCB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573276"/>
            <a:ext cx="10363200" cy="820600"/>
          </a:xfrm>
        </p:spPr>
        <p:txBody>
          <a:bodyPr/>
          <a:lstStyle/>
          <a:p>
            <a:r>
              <a:rPr lang="en-US" dirty="0"/>
              <a:t>Symmetric / Asymmetric Encryption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31AD5C-F2D2-4605-BB81-6CCA96505CB0}"/>
              </a:ext>
            </a:extLst>
          </p:cNvPr>
          <p:cNvSpPr txBox="1"/>
          <p:nvPr/>
        </p:nvSpPr>
        <p:spPr>
          <a:xfrm>
            <a:off x="5408612" y="2792493"/>
            <a:ext cx="93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vs.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7E8F931-CEB8-43C2-B1ED-CE1002A3AC31}"/>
              </a:ext>
            </a:extLst>
          </p:cNvPr>
          <p:cNvGrpSpPr/>
          <p:nvPr/>
        </p:nvGrpSpPr>
        <p:grpSpPr>
          <a:xfrm>
            <a:off x="1624085" y="1369540"/>
            <a:ext cx="3412750" cy="3769237"/>
            <a:chOff x="1624085" y="1369540"/>
            <a:chExt cx="3412750" cy="3769237"/>
          </a:xfrm>
        </p:grpSpPr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xmlns="" id="{EBB858D8-1086-4BAB-B62F-564817A12E13}"/>
                </a:ext>
              </a:extLst>
            </p:cNvPr>
            <p:cNvSpPr/>
            <p:nvPr/>
          </p:nvSpPr>
          <p:spPr>
            <a:xfrm>
              <a:off x="1624085" y="1369540"/>
              <a:ext cx="3412750" cy="3769237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8FEB3485-C6A2-44F9-81C2-1F66BD8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3685" y="3001820"/>
              <a:ext cx="963251" cy="18289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C0F88E16-517A-48A6-96E0-2E25FF82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0928" y="3001820"/>
              <a:ext cx="963251" cy="182895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61E9DF6-51E1-464D-8479-F68CBDF2B387}"/>
              </a:ext>
            </a:extLst>
          </p:cNvPr>
          <p:cNvGrpSpPr/>
          <p:nvPr/>
        </p:nvGrpSpPr>
        <p:grpSpPr>
          <a:xfrm>
            <a:off x="6720262" y="1433477"/>
            <a:ext cx="3412750" cy="3641363"/>
            <a:chOff x="6720262" y="1433477"/>
            <a:chExt cx="3412750" cy="3641363"/>
          </a:xfrm>
        </p:grpSpPr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xmlns="" id="{E5E57C14-FD09-4573-ABCA-0DEAB454FDCB}"/>
                </a:ext>
              </a:extLst>
            </p:cNvPr>
            <p:cNvSpPr/>
            <p:nvPr/>
          </p:nvSpPr>
          <p:spPr>
            <a:xfrm>
              <a:off x="6720262" y="1433477"/>
              <a:ext cx="3412750" cy="3641363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Asymmetric Encryption</a:t>
              </a:r>
              <a:endParaRPr lang="en-US" sz="4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B1A1FAE6-7F1F-4133-B1CB-D17AE7D1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9085" y="3029528"/>
              <a:ext cx="963251" cy="18289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36BD0537-E6A0-448E-A2F5-D7B91837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633272" y="3029528"/>
              <a:ext cx="963251" cy="182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828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20291"/>
            <a:ext cx="104394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nummaster.basic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(key_pair):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key_pair.x()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key_pair.y() % 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compressed_key):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x, is_odd = compressed_key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p, a, b = curve.p(), curve.a(), curve.b()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y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sqrtmod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(pow(x, 3, p) + a * x + b, p)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if bool(is_odd) == bool(y &amp; 1):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- 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A73318-E064-455C-A460-EEDFBED77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1220291"/>
            <a:ext cx="2286000" cy="9325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nummaster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036424E-BBB7-40CD-9540-D884B538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C8E8503-3CD2-45AD-9B74-C8DE755A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Compressing a Public Key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F8FF791-8DB3-48CD-BF04-458F63FD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2222581"/>
            <a:ext cx="10515600" cy="37210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CurveFp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print(f"original key = {p}")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compress_key_pair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print(f"compressed = {compressed_p}")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restored_p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uncompress_key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(curve, compressed_p)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print(f"uncompressed = {restored_p}")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D1208B-81A8-4863-BC61-B4C83F59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371600"/>
            <a:ext cx="4876801" cy="22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9D5712-CD86-44C0-92B6-ACF959BA9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1DD749-2E45-443B-9357-A316B9718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ECC operates with a 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 domain parameters</a:t>
            </a:r>
            <a:r>
              <a:rPr lang="en-US" dirty="0"/>
              <a:t>:</a:t>
            </a:r>
          </a:p>
          <a:p>
            <a:pPr lvl="1"/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pt-BR" dirty="0"/>
              <a:t> = (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pt-BR" dirty="0"/>
              <a:t>,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pt-BR" dirty="0"/>
              <a:t>)</a:t>
            </a:r>
            <a:endParaRPr lang="en-US" dirty="0"/>
          </a:p>
          <a:p>
            <a:pPr lvl="1"/>
            <a:r>
              <a:rPr lang="en-US" dirty="0"/>
              <a:t>Prime field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), elliptic equation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), base point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600" b="1" baseline="-25000" noProof="1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noProof="1"/>
              <a:t>), </a:t>
            </a:r>
            <a:r>
              <a:rPr lang="en-US" dirty="0"/>
              <a:t>order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(prime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), cofactor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)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secp256k1</a:t>
            </a:r>
            <a:r>
              <a:rPr lang="en-US" dirty="0"/>
              <a:t> standard (used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) defines 256-bit elliptic-curves cryptosystem: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 field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) = 2</a:t>
            </a:r>
            <a:r>
              <a:rPr lang="en-US" baseline="30000" dirty="0"/>
              <a:t>256</a:t>
            </a:r>
            <a:r>
              <a:rPr lang="en-US" dirty="0"/>
              <a:t> - 2</a:t>
            </a:r>
            <a:r>
              <a:rPr lang="en-US" baseline="30000" dirty="0"/>
              <a:t>32</a:t>
            </a:r>
            <a:r>
              <a:rPr lang="en-US" dirty="0"/>
              <a:t> - 977;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Equation</a:t>
            </a:r>
            <a:r>
              <a:rPr lang="en-US" dirty="0"/>
              <a:t>: </a:t>
            </a:r>
            <a:r>
              <a:rPr lang="es-ES" dirty="0"/>
              <a:t>y</a:t>
            </a:r>
            <a:r>
              <a:rPr lang="es-ES" baseline="30000" dirty="0"/>
              <a:t>2</a:t>
            </a:r>
            <a:r>
              <a:rPr lang="es-ES" dirty="0"/>
              <a:t> = x</a:t>
            </a:r>
            <a:r>
              <a:rPr lang="es-ES" baseline="30000" dirty="0"/>
              <a:t>3</a:t>
            </a:r>
            <a:r>
              <a:rPr lang="es-ES" dirty="0"/>
              <a:t> + 7 (a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s-ES" dirty="0"/>
              <a:t>, b =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s-ES" dirty="0"/>
              <a:t>)</a:t>
            </a:r>
          </a:p>
          <a:p>
            <a:pPr lvl="1"/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s-ES" dirty="0"/>
              <a:t> = 0x</a:t>
            </a:r>
            <a:r>
              <a:rPr lang="en-US" dirty="0"/>
              <a:t>79BE667E …</a:t>
            </a:r>
            <a:r>
              <a:rPr lang="es-ES" dirty="0"/>
              <a:t>;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s-ES" dirty="0"/>
              <a:t> =  0xFFF…D0364141</a:t>
            </a:r>
            <a:r>
              <a:rPr lang="bg-BG" dirty="0"/>
              <a:t>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/>
              <a:t> = 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ABB3EAB-62FE-4CD0-B012-84A74648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Parameters and secp256k1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5AD2BD-8E16-4F63-B99A-437861EA1BB4}"/>
              </a:ext>
            </a:extLst>
          </p:cNvPr>
          <p:cNvSpPr/>
          <p:nvPr/>
        </p:nvSpPr>
        <p:spPr>
          <a:xfrm>
            <a:off x="671607" y="6170811"/>
            <a:ext cx="10909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more at: </a:t>
            </a:r>
            <a:r>
              <a:rPr lang="en-US" dirty="0">
                <a:hlinkClick r:id="rId2"/>
              </a:rPr>
              <a:t>http://www.secg.org/sec2-v2.pdf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https://en.bitcoin.it/wiki/Secp256k1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9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844548-AF4F-49CC-9954-B0CD25153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DD59CA5-33B3-4525-A438-F797D7EA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86464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Digital signature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Cryptographic prove for message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Signed by certain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Verified by the corresponding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Non-repudiation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sender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cannot deny </a:t>
            </a:r>
            <a:r>
              <a:rPr lang="en-US" sz="2800" dirty="0"/>
              <a:t>the signing later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The message cannot be altered after signing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C1129D2-F763-423F-BF38-8284C9A2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Digital Signature?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88D33F-A807-432D-A6C1-315E095A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2567226"/>
            <a:ext cx="4261574" cy="2766774"/>
          </a:xfrm>
          <a:prstGeom prst="roundRect">
            <a:avLst>
              <a:gd name="adj" fmla="val 702"/>
            </a:avLst>
          </a:prstGeom>
        </p:spPr>
      </p:pic>
    </p:spTree>
    <p:extLst>
      <p:ext uri="{BB962C8B-B14F-4D97-AF65-F5344CB8AC3E}">
        <p14:creationId xmlns:p14="http://schemas.microsoft.com/office/powerpoint/2010/main" val="19820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13D888F-5BAF-45E0-A9EF-A3300115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25658-D13B-4B13-833E-65F95651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Elliptic-Curves Digital Signature Algorithm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dirty="0"/>
              <a:t>)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by private key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signature by public key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Signing</a:t>
            </a:r>
            <a:r>
              <a:rPr lang="en-US" dirty="0"/>
              <a:t> a message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private_key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signature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(the signature is EC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point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Verifying</a:t>
            </a:r>
            <a:r>
              <a:rPr lang="en-US" dirty="0"/>
              <a:t> a message signature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noProof="1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public_key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noProof="1"/>
              <a:t>)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noProof="1">
                <a:sym typeface="Wingdings" panose="05000000000000000000" pitchFamily="2" charset="2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Performs some math, based on elliptic curve calculations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041C4B-783B-4F3C-B277-DF6C3665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ECDSA: Sign Messages and Verify Signatures</a:t>
            </a:r>
          </a:p>
        </p:txBody>
      </p:sp>
    </p:spTree>
    <p:extLst>
      <p:ext uri="{BB962C8B-B14F-4D97-AF65-F5344CB8AC3E}">
        <p14:creationId xmlns:p14="http://schemas.microsoft.com/office/powerpoint/2010/main" val="40117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ECDSA in Python – Sign a Message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51144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pycoin.ecdsa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 :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hash_bytes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sha3_256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(msg.encode("utf8")).digest()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int.from_bytes(hash_bytes, byteorder="big")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 = "some message"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(msg)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9999999999999999999999999999999999999999999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= " + str(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366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Example: ECDSA in Python – Verify a Signature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288417"/>
            <a:ext cx="10820400" cy="48913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generator_secp256k1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).pair()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key: " + str(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valid? " + str(valid))</a:t>
            </a:r>
          </a:p>
          <a:p>
            <a:pPr>
              <a:lnSpc>
                <a:spcPct val="105000"/>
              </a:lnSpc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tampered_msg_hash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keccak_hash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("tampered msg")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valid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verify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(generator_secp256k1,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tampered_msg_hash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signature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print("Signature (tampered msg) valid? " + str(valid))</a:t>
            </a:r>
          </a:p>
        </p:txBody>
      </p:sp>
    </p:spTree>
    <p:extLst>
      <p:ext uri="{BB962C8B-B14F-4D97-AF65-F5344CB8AC3E}">
        <p14:creationId xmlns:p14="http://schemas.microsoft.com/office/powerpoint/2010/main" val="331452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20DC7C7-E2A2-43F0-9E68-8176F7DE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5013325"/>
            <a:ext cx="10363200" cy="820600"/>
          </a:xfrm>
        </p:spPr>
        <p:txBody>
          <a:bodyPr/>
          <a:lstStyle/>
          <a:p>
            <a:r>
              <a:rPr lang="en-US" dirty="0"/>
              <a:t>ECDSA: Sign / Verify Signature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0F1C4FE-FEEE-46D6-8A04-3FB757A77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15293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B0C75BF-ADC1-4734-8CCF-5BAD08D5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1" y="1108637"/>
            <a:ext cx="5993130" cy="3447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981A9A-603C-4912-AB8E-B4E96E074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15" y="1108637"/>
            <a:ext cx="5328497" cy="34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DA6EC9A-2809-4E7B-9546-6531A6004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B794C28-F512-496A-88AF-130F2F5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/ Private Keys, Wallets &amp; Blockchain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8F8F1A72-9B03-4FA4-8818-98F551D94B94}"/>
              </a:ext>
            </a:extLst>
          </p:cNvPr>
          <p:cNvSpPr/>
          <p:nvPr/>
        </p:nvSpPr>
        <p:spPr>
          <a:xfrm>
            <a:off x="3527410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private key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FBA5E44-B9C4-4719-AB5F-F2F92F29A327}"/>
              </a:ext>
            </a:extLst>
          </p:cNvPr>
          <p:cNvSpPr/>
          <p:nvPr/>
        </p:nvSpPr>
        <p:spPr>
          <a:xfrm>
            <a:off x="6449211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public key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EFEE5CA-B1B7-4F62-A315-E96BFEC73D20}"/>
              </a:ext>
            </a:extLst>
          </p:cNvPr>
          <p:cNvSpPr/>
          <p:nvPr/>
        </p:nvSpPr>
        <p:spPr>
          <a:xfrm>
            <a:off x="5813410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C278978-3F26-4723-96BF-70901A78CC2A}"/>
              </a:ext>
            </a:extLst>
          </p:cNvPr>
          <p:cNvSpPr/>
          <p:nvPr/>
        </p:nvSpPr>
        <p:spPr>
          <a:xfrm>
            <a:off x="9371012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address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F70579DE-C546-4D12-8B9A-E99A2E0007A8}"/>
              </a:ext>
            </a:extLst>
          </p:cNvPr>
          <p:cNvSpPr/>
          <p:nvPr/>
        </p:nvSpPr>
        <p:spPr>
          <a:xfrm>
            <a:off x="8735211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A9D8CC14-44AE-4EE1-B9A5-3ABD92759201}"/>
              </a:ext>
            </a:extLst>
          </p:cNvPr>
          <p:cNvSpPr/>
          <p:nvPr/>
        </p:nvSpPr>
        <p:spPr>
          <a:xfrm>
            <a:off x="594559" y="3374407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transaction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156FB21-4441-47D0-9A80-C861A0708216}"/>
              </a:ext>
            </a:extLst>
          </p:cNvPr>
          <p:cNvGrpSpPr/>
          <p:nvPr/>
        </p:nvGrpSpPr>
        <p:grpSpPr>
          <a:xfrm>
            <a:off x="2924029" y="3300833"/>
            <a:ext cx="3352800" cy="780394"/>
            <a:chOff x="2924029" y="3251694"/>
            <a:chExt cx="3352800" cy="780394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xmlns="" id="{1DB0D664-BBB0-44DC-A66C-14C234C9A569}"/>
                </a:ext>
              </a:extLst>
            </p:cNvPr>
            <p:cNvSpPr/>
            <p:nvPr/>
          </p:nvSpPr>
          <p:spPr>
            <a:xfrm>
              <a:off x="2924029" y="3727288"/>
              <a:ext cx="3352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0636F69-EFDE-4948-9D9B-CE8EADB63173}"/>
                </a:ext>
              </a:extLst>
            </p:cNvPr>
            <p:cNvSpPr txBox="1"/>
            <p:nvPr/>
          </p:nvSpPr>
          <p:spPr>
            <a:xfrm>
              <a:off x="3152629" y="3251694"/>
              <a:ext cx="2864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 by private key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4B53C9B8-929F-4236-B8C5-75BE0A9798AE}"/>
              </a:ext>
            </a:extLst>
          </p:cNvPr>
          <p:cNvSpPr/>
          <p:nvPr/>
        </p:nvSpPr>
        <p:spPr>
          <a:xfrm>
            <a:off x="1898332" y="5213820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signed transaction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9C4FD24-9F02-42CF-9682-3B11764C1B33}"/>
              </a:ext>
            </a:extLst>
          </p:cNvPr>
          <p:cNvSpPr/>
          <p:nvPr/>
        </p:nvSpPr>
        <p:spPr>
          <a:xfrm>
            <a:off x="7698523" y="5392609"/>
            <a:ext cx="2481178" cy="7532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valid / invalid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C645ED2-5ED1-4426-AD8F-589B476D7229}"/>
              </a:ext>
            </a:extLst>
          </p:cNvPr>
          <p:cNvGrpSpPr/>
          <p:nvPr/>
        </p:nvGrpSpPr>
        <p:grpSpPr>
          <a:xfrm>
            <a:off x="4207482" y="5140246"/>
            <a:ext cx="3286239" cy="780394"/>
            <a:chOff x="3660547" y="4938035"/>
            <a:chExt cx="3286239" cy="780394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xmlns="" id="{CA7C9FC6-9547-478D-8C3E-9D09A4ECCCBC}"/>
                </a:ext>
              </a:extLst>
            </p:cNvPr>
            <p:cNvSpPr/>
            <p:nvPr/>
          </p:nvSpPr>
          <p:spPr>
            <a:xfrm>
              <a:off x="3660547" y="5413629"/>
              <a:ext cx="3286239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AD18944-6E4B-44DD-9FFA-C380A8384FE3}"/>
                </a:ext>
              </a:extLst>
            </p:cNvPr>
            <p:cNvSpPr txBox="1"/>
            <p:nvPr/>
          </p:nvSpPr>
          <p:spPr>
            <a:xfrm>
              <a:off x="3738844" y="4938035"/>
              <a:ext cx="2967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verify by public key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2FB751F-E4B2-48CD-BCA8-A2609AE18381}"/>
              </a:ext>
            </a:extLst>
          </p:cNvPr>
          <p:cNvSpPr/>
          <p:nvPr/>
        </p:nvSpPr>
        <p:spPr>
          <a:xfrm>
            <a:off x="594559" y="1345211"/>
            <a:ext cx="2133600" cy="1110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wallet root key (seed)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2B7E5CAC-E686-43A7-9511-92F358ECA91D}"/>
              </a:ext>
            </a:extLst>
          </p:cNvPr>
          <p:cNvSpPr/>
          <p:nvPr/>
        </p:nvSpPr>
        <p:spPr>
          <a:xfrm>
            <a:off x="2882147" y="1747231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651786C-6A7F-4729-86B5-16EAE0897C49}"/>
              </a:ext>
            </a:extLst>
          </p:cNvPr>
          <p:cNvGrpSpPr/>
          <p:nvPr/>
        </p:nvGrpSpPr>
        <p:grpSpPr>
          <a:xfrm>
            <a:off x="6466648" y="3016353"/>
            <a:ext cx="5037963" cy="1784247"/>
            <a:chOff x="6466648" y="3092552"/>
            <a:chExt cx="5037963" cy="17842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1D782744-B93D-4285-807E-31E8EC85509C}"/>
                </a:ext>
              </a:extLst>
            </p:cNvPr>
            <p:cNvSpPr/>
            <p:nvPr/>
          </p:nvSpPr>
          <p:spPr>
            <a:xfrm>
              <a:off x="6466648" y="3092552"/>
              <a:ext cx="5037963" cy="1784247"/>
            </a:xfrm>
            <a:prstGeom prst="roundRect">
              <a:avLst>
                <a:gd name="adj" fmla="val 10403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212E06AF-6D2B-4126-B9F2-D2CA4CE1075C}"/>
                </a:ext>
              </a:extLst>
            </p:cNvPr>
            <p:cNvSpPr/>
            <p:nvPr/>
          </p:nvSpPr>
          <p:spPr>
            <a:xfrm>
              <a:off x="6705349" y="3251694"/>
              <a:ext cx="2089217" cy="14531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signed transaction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27BFB42F-7FDB-44B7-ACC8-84DDD70C1839}"/>
                </a:ext>
              </a:extLst>
            </p:cNvPr>
            <p:cNvSpPr/>
            <p:nvPr/>
          </p:nvSpPr>
          <p:spPr>
            <a:xfrm>
              <a:off x="9019989" y="3231761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data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A9BE2522-32F8-4963-8FBD-D848742872CA}"/>
                </a:ext>
              </a:extLst>
            </p:cNvPr>
            <p:cNvSpPr/>
            <p:nvPr/>
          </p:nvSpPr>
          <p:spPr>
            <a:xfrm>
              <a:off x="9019989" y="3767928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public key: (x, y)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7B6B4708-E207-4311-BFDF-839E039BE96B}"/>
                </a:ext>
              </a:extLst>
            </p:cNvPr>
            <p:cNvSpPr/>
            <p:nvPr/>
          </p:nvSpPr>
          <p:spPr>
            <a:xfrm>
              <a:off x="9019989" y="4299252"/>
              <a:ext cx="2256024" cy="4563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signature: (r, 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2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8" grpId="0" animBg="1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0F882B4-1CCA-4DB6-982E-CBF4DE2DA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7B415C-BB91-495A-BEA1-844B6BB3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The </a:t>
            </a:r>
            <a:r>
              <a:rPr lang="en-US" sz="3200" b="1" dirty="0">
                <a:hlinkClick r:id="rId2"/>
              </a:rPr>
              <a:t>BIP-32 standard</a:t>
            </a:r>
            <a:r>
              <a:rPr lang="en-US" sz="3200" b="1" dirty="0"/>
              <a:t> </a:t>
            </a:r>
            <a:r>
              <a:rPr lang="en-US" sz="3200" dirty="0"/>
              <a:t>defines how a crypto-wallet can generate multiple addresses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wallet is initialized by</a:t>
            </a:r>
            <a:br>
              <a:rPr lang="en-US" sz="3000" dirty="0"/>
            </a:br>
            <a:r>
              <a:rPr lang="en-US" sz="3000" dirty="0"/>
              <a:t>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256-bit root key </a:t>
            </a:r>
            <a:r>
              <a:rPr lang="en-US" sz="3000" dirty="0"/>
              <a:t>(seed)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ECC math is used to</a:t>
            </a:r>
            <a:br>
              <a:rPr lang="en-US" sz="3000" dirty="0"/>
            </a:br>
            <a:r>
              <a:rPr lang="en-US" sz="3000" dirty="0"/>
              <a:t>generate multiple accounts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Through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derivation path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E.g.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m/44'/60'/1'/12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Each account holds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ED45019-B70F-44F8-A748-ED7800C4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and Wallets: BIP32</a:t>
            </a:r>
          </a:p>
        </p:txBody>
      </p:sp>
      <p:pic>
        <p:nvPicPr>
          <p:cNvPr id="1026" name="Picture 2" descr="https://github.com/bitcoin/bips/raw/master/bip-0032/derivation.png">
            <a:extLst>
              <a:ext uri="{FF2B5EF4-FFF2-40B4-BE49-F238E27FC236}">
                <a16:creationId xmlns:a16="http://schemas.microsoft.com/office/drawing/2014/main" xmlns="" id="{C88F5C08-BE92-425D-93A1-066C9CDE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905000"/>
            <a:ext cx="63062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08DBED44-EC6C-4DB6-B319-673CC771A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741" y="1295400"/>
            <a:ext cx="4072022" cy="5105400"/>
          </a:xfrm>
        </p:spPr>
        <p:txBody>
          <a:bodyPr>
            <a:normAutofit/>
          </a:bodyPr>
          <a:lstStyle/>
          <a:p>
            <a:r>
              <a:rPr lang="en-US" sz="2800" dirty="0"/>
              <a:t>A single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 </a:t>
            </a:r>
            <a:r>
              <a:rPr lang="en-US" sz="2800" dirty="0"/>
              <a:t>to cipher / decipher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  <a:r>
              <a:rPr lang="en-US" sz="2800" dirty="0"/>
              <a:t> can be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endParaRPr lang="en-US" sz="2800" dirty="0"/>
          </a:p>
          <a:p>
            <a:r>
              <a:rPr lang="en-US" sz="2800" dirty="0"/>
              <a:t>Both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sender</a:t>
            </a:r>
            <a:r>
              <a:rPr lang="en-US" sz="2800" dirty="0"/>
              <a:t> and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recipient </a:t>
            </a:r>
            <a:r>
              <a:rPr lang="en-US" sz="2800" dirty="0"/>
              <a:t>should know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</a:p>
          <a:p>
            <a:r>
              <a:rPr lang="en-US" sz="2800" dirty="0"/>
              <a:t>Widely 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symmetric algorithms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AES-128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AES-256</a:t>
            </a:r>
            <a:r>
              <a:rPr lang="en-US" sz="2800" dirty="0"/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Twofish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pic>
        <p:nvPicPr>
          <p:cNvPr id="7" name="Picture 2" descr="C:\Users\pc1\Desktop\Symmetric-Encryp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832" y="1732644"/>
            <a:ext cx="7203308" cy="4307860"/>
          </a:xfrm>
          <a:prstGeom prst="roundRect">
            <a:avLst>
              <a:gd name="adj" fmla="val 57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5EED02-0BA5-4405-8996-99A263DA9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A6B357-EEFC-4FA2-9CB1-2438B8DA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Wallet seed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/ CSPRNG </a:t>
            </a:r>
            <a:r>
              <a:rPr lang="en-US" sz="3200" dirty="0">
                <a:sym typeface="Wingdings" panose="05000000000000000000" pitchFamily="2" charset="2"/>
              </a:rPr>
              <a:t> private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en-US" sz="3200" dirty="0">
                <a:sym typeface="Wingdings" panose="05000000000000000000" pitchFamily="2" charset="2"/>
              </a:rPr>
              <a:t>  pubic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</a:t>
            </a:r>
            <a:r>
              <a:rPr lang="en-US" sz="3200" dirty="0">
                <a:sym typeface="Wingdings" panose="05000000000000000000" pitchFamily="2" charset="2"/>
              </a:rPr>
              <a:t>  WIF compressed public key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  RIPEMD160(SHA256(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))  Address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BFB18D-365D-49BD-8C6B-61133B67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Bitcoin Address</a:t>
            </a:r>
          </a:p>
        </p:txBody>
      </p:sp>
      <p:pic>
        <p:nvPicPr>
          <p:cNvPr id="5" name="Picture 3" descr="C:\Users\pc1\Desktop\saddsaa.png">
            <a:extLst>
              <a:ext uri="{FF2B5EF4-FFF2-40B4-BE49-F238E27FC236}">
                <a16:creationId xmlns:a16="http://schemas.microsoft.com/office/drawing/2014/main" xmlns="" id="{7BB0901E-ABD8-486A-8D02-272A02AAA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134" r="4806"/>
          <a:stretch/>
        </p:blipFill>
        <p:spPr bwMode="auto">
          <a:xfrm>
            <a:off x="695096" y="2514600"/>
            <a:ext cx="10784050" cy="3899106"/>
          </a:xfrm>
          <a:prstGeom prst="roundRect">
            <a:avLst>
              <a:gd name="adj" fmla="val 12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449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7F4DA8E-FA44-4F34-8921-0E2DCD5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3AA64D3-E0BA-4C44-BBC6-8B3DF140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Generate random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Derive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  <a:r>
              <a:rPr lang="en-US" dirty="0"/>
              <a:t> from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Compress </a:t>
            </a:r>
            <a:r>
              <a:rPr lang="en-US" dirty="0"/>
              <a:t>the public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RIPEMD160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Base58check </a:t>
            </a:r>
            <a:r>
              <a:rPr lang="en-US" dirty="0"/>
              <a:t>(Base58</a:t>
            </a:r>
            <a:br>
              <a:rPr lang="en-US" dirty="0"/>
            </a:br>
            <a:r>
              <a:rPr lang="en-US" dirty="0"/>
              <a:t>encode with checksum)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7EB8EAF-2D4C-43D6-A32E-F6182556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AB4FB6-9C92-4498-85DC-C937B1F1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457200"/>
            <a:ext cx="5029199" cy="59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662958"/>
            <a:ext cx="11277598" cy="48428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binascii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generate_random_private_key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while True: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key = bitcoin.decode_privkey(bitcoin.random_key(), 'hex')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if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 key &lt;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 return key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private_key_to_public_key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(private_key):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fast_multiply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05000"/>
              </a:lnSpc>
            </a:pPr>
            <a:endParaRPr lang="en-US" sz="1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(pubkey, magic_byte=0):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sha256value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hashlib.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sha256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(binascii.unhexlify(pubkey)).digest()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ripemd160value = hashlib.new(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'ripemd160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', sha256value).digest()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return bitcoin.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bin_to_b58check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(ripemd160value, magic_byte)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E43BF2-EF59-4F59-A9C1-ABD3CE3B5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4" y="1026469"/>
            <a:ext cx="11277598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pip install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bitcoin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C11DFA-8C60-4887-932B-2136C8E5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CCAFF2-1CD1-4C5A-8DDF-A469767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Bitcoin Address in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05C521-7641-47B9-947E-9321C17FD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143000"/>
            <a:ext cx="11125200" cy="36563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private_key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generate_random_private_key()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print("Private key (decimal): ", private_key)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private_key_to_public_key(private_key)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(x,y) coordinates:", 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compressed_public_key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bitcoin.compress(public_key)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print("Public key (hex compressed):", compressed_public_key)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print("Compressed Bitcoin address (base58check):",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pubkey_to_address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(compressed_public_key))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7CB608-0F86-4E76-95C4-061AE82A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4962682"/>
            <a:ext cx="107061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06717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87835"/>
            <a:ext cx="10815551" cy="1365365"/>
          </a:xfrm>
        </p:spPr>
        <p:txBody>
          <a:bodyPr/>
          <a:lstStyle/>
          <a:p>
            <a:r>
              <a:rPr lang="en-US" dirty="0"/>
              <a:t>Generate a Bitcoin Address</a:t>
            </a:r>
            <a:r>
              <a:rPr lang="en-US"/>
              <a:t>: </a:t>
            </a:r>
            <a:r>
              <a:rPr lang="en-US">
                <a:hlinkClick r:id="rId3"/>
              </a:rPr>
              <a:t>https://www.bitaddress.org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B755AA5-A442-4C43-BE4B-F2B9ED617D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049" y="609600"/>
            <a:ext cx="5724725" cy="3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3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FB801-5BFA-4B4D-B0F5-DB02F5EC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94400"/>
            <a:ext cx="10363200" cy="820600"/>
          </a:xfrm>
        </p:spPr>
        <p:txBody>
          <a:bodyPr/>
          <a:lstStyle/>
          <a:p>
            <a:r>
              <a:rPr lang="en-US" dirty="0"/>
              <a:t>Post-Quantum 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A78881-FA1C-4FD0-813B-50B2C8828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Quantum-Resistant Crypto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F28C02D-7F9E-4434-8248-566293B3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43" y="1299959"/>
            <a:ext cx="6766537" cy="3252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056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B02D538-9344-40BB-BEC7-CA7D2D7A8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C1A659-6046-4357-AA8F-5E07D9D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-bit number can be factored in time of order O(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^3) using a quantum computer capable of storing 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+1 qubits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http://www.theory.caltech.edu/~preskill/pubs/preskill-1996-networks.pdf</a:t>
            </a:r>
            <a:endParaRPr lang="en-US" dirty="0"/>
          </a:p>
          <a:p>
            <a:pPr lvl="1"/>
            <a:r>
              <a:rPr lang="en-US" dirty="0"/>
              <a:t>256-bit number (e.g. Bitcoin private key) can be factorized using 1281 qubits in 72*256^3 quantum steps</a:t>
            </a:r>
          </a:p>
          <a:p>
            <a:pPr lvl="2"/>
            <a:r>
              <a:rPr lang="en-US" dirty="0"/>
              <a:t>~ 1.2 billion operations</a:t>
            </a:r>
          </a:p>
          <a:p>
            <a:pPr lvl="2"/>
            <a:r>
              <a:rPr lang="en-US" dirty="0"/>
              <a:t>~ less than 1 second in good machine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74746A5-A2F3-43DB-B5D6-169F77D7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 Cryptography is not Quantum Resistant</a:t>
            </a:r>
          </a:p>
        </p:txBody>
      </p:sp>
    </p:spTree>
    <p:extLst>
      <p:ext uri="{BB962C8B-B14F-4D97-AF65-F5344CB8AC3E}">
        <p14:creationId xmlns:p14="http://schemas.microsoft.com/office/powerpoint/2010/main" val="978492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33E3E88-7F0E-4FC4-B56B-834D722B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8D5773-F787-42B0-A818-17ACEB9A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500" b="1" dirty="0"/>
              <a:t>TODO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F78D551-2366-49A8-A133-3064B1D5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67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pic>
        <p:nvPicPr>
          <p:cNvPr id="5" name="Picture 3" descr="C:\Users\pc1\Desktop\cryp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2104" y="1263367"/>
            <a:ext cx="4614710" cy="346103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719034"/>
          </a:xfrm>
        </p:spPr>
        <p:txBody>
          <a:bodyPr/>
          <a:lstStyle/>
          <a:p>
            <a:r>
              <a:rPr lang="en-US" dirty="0"/>
              <a:t>Calculating Hashes and Bitcoin Addresses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BC715C-55FE-4A44-A080-DE59B6B56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1412" y="1905000"/>
            <a:ext cx="2179509" cy="217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6949BF-E307-408E-92F6-854C317F87C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212" y="2053693"/>
            <a:ext cx="1880380" cy="18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Leaf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==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Non-leaf node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dirty="0"/>
              <a:t> of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nodes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 verification </a:t>
            </a:r>
          </a:p>
          <a:p>
            <a:r>
              <a:rPr lang="en-US" dirty="0"/>
              <a:t>Designed to ensure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of data can be received from other peers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</a:t>
            </a:r>
          </a:p>
        </p:txBody>
      </p:sp>
      <p:pic>
        <p:nvPicPr>
          <p:cNvPr id="5123" name="Picture 3" descr="C:\Users\pc1\Desktop\JMS6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2" y="1752600"/>
            <a:ext cx="4366517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67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105400"/>
            <a:ext cx="10815551" cy="1365365"/>
          </a:xfrm>
        </p:spPr>
        <p:txBody>
          <a:bodyPr/>
          <a:lstStyle/>
          <a:p>
            <a:r>
              <a:rPr lang="en-US" dirty="0"/>
              <a:t>AES Encrypt / Decrypt: </a:t>
            </a:r>
            <a:r>
              <a:rPr lang="en-US" dirty="0">
                <a:hlinkClick r:id="rId3"/>
              </a:rPr>
              <a:t>https://aesencryption.net</a:t>
            </a:r>
            <a:endParaRPr lang="en-US" dirty="0"/>
          </a:p>
        </p:txBody>
      </p:sp>
      <p:pic>
        <p:nvPicPr>
          <p:cNvPr id="6" name="Картина 5" descr="asdqwreqweqwе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0531" y="914400"/>
            <a:ext cx="6977856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4" y="1219200"/>
            <a:ext cx="4913398" cy="52577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Merkle root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hashes of all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transactions </a:t>
            </a:r>
            <a:r>
              <a:rPr lang="en-US" sz="2800" dirty="0"/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block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 header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Includes also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hash</a:t>
            </a:r>
            <a:r>
              <a:rPr lang="en-US" sz="2800" dirty="0"/>
              <a:t> of the previous block’s header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Thus chaining the blocks together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Hashed with the </a:t>
            </a:r>
            <a:r>
              <a:rPr lang="en-US" sz="2800" noProof="1"/>
              <a:t>PoW</a:t>
            </a:r>
            <a:r>
              <a:rPr lang="en-US" sz="2800" dirty="0"/>
              <a:t>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and Merkle Trees</a:t>
            </a:r>
          </a:p>
        </p:txBody>
      </p:sp>
      <p:pic>
        <p:nvPicPr>
          <p:cNvPr id="2052" name="Picture 4" descr="Резултат с изображение за merkle tree blockchain">
            <a:extLst>
              <a:ext uri="{FF2B5EF4-FFF2-40B4-BE49-F238E27FC236}">
                <a16:creationId xmlns:a16="http://schemas.microsoft.com/office/drawing/2014/main" xmlns="" id="{F28E767B-54F9-4FFC-A4A3-DC5C3D29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1612373"/>
            <a:ext cx="6592888" cy="4178827"/>
          </a:xfrm>
          <a:prstGeom prst="roundRect">
            <a:avLst>
              <a:gd name="adj" fmla="val 4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352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Cryptography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is </a:t>
            </a:r>
            <a:r>
              <a:rPr lang="en-US" dirty="0"/>
              <a:t>a method of storing </a:t>
            </a:r>
            <a:br>
              <a:rPr lang="en-US" dirty="0"/>
            </a:br>
            <a:r>
              <a:rPr lang="en-US" dirty="0"/>
              <a:t>and transmitting data in a secure way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/ private key cryptography </a:t>
            </a:r>
            <a:r>
              <a:rPr lang="en-US" dirty="0"/>
              <a:t>is widely</a:t>
            </a:r>
            <a:br>
              <a:rPr lang="en-US" dirty="0"/>
            </a:br>
            <a:r>
              <a:rPr lang="en-US" dirty="0"/>
              <a:t>used in the blockchain technologies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RSA </a:t>
            </a:r>
            <a:r>
              <a:rPr lang="en-US" sz="3600" dirty="0"/>
              <a:t>is public key cryptosystem: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sz="3600" dirty="0"/>
              <a:t> /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decrypt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 hash function </a:t>
            </a:r>
            <a:r>
              <a:rPr lang="en-US" dirty="0"/>
              <a:t>is one-way </a:t>
            </a:r>
            <a:br>
              <a:rPr lang="en-US" dirty="0"/>
            </a:br>
            <a:r>
              <a:rPr lang="en-US" dirty="0"/>
              <a:t>function, irreversible, little collisions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 SHA-256, RIPEMD-160, SHA-3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ECDSA</a:t>
            </a:r>
            <a:r>
              <a:rPr lang="en-US" sz="3200" dirty="0"/>
              <a:t> is elliptic curve cryptosystem: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3200" dirty="0"/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0628" y="4384795"/>
            <a:ext cx="1413286" cy="1939805"/>
          </a:xfrm>
          <a:prstGeom prst="rect">
            <a:avLst/>
          </a:prstGeom>
        </p:spPr>
      </p:pic>
      <p:pic>
        <p:nvPicPr>
          <p:cNvPr id="1027" name="Picture 3" descr="C:\Users\pc1\Desktop\cryp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733" y="1219200"/>
            <a:ext cx="3027079" cy="2270309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Cryptography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74910B-AE69-4A02-8426-856179B0B5E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578" y="1447800"/>
            <a:ext cx="1488634" cy="1488634"/>
          </a:xfrm>
          <a:prstGeom prst="rect">
            <a:avLst/>
          </a:prstGeom>
        </p:spPr>
      </p:pic>
      <p:pic>
        <p:nvPicPr>
          <p:cNvPr id="5" name="Picture 3" descr="C:\Users\pc1\Desktop\crypto.jpg">
            <a:extLst>
              <a:ext uri="{FF2B5EF4-FFF2-40B4-BE49-F238E27FC236}">
                <a16:creationId xmlns:a16="http://schemas.microsoft.com/office/drawing/2014/main" xmlns="" id="{6708D574-5914-4980-9AAA-ECCFA799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67428">
            <a:off x="2970142" y="4789572"/>
            <a:ext cx="2274289" cy="1705716"/>
          </a:xfrm>
          <a:prstGeom prst="roundRect">
            <a:avLst>
              <a:gd name="adj" fmla="val 39686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r>
              <a:rPr lang="en-US" dirty="0"/>
              <a:t>Diffie-Hellman Key Exchange </a:t>
            </a:r>
            <a:r>
              <a:rPr lang="bg-BG" dirty="0"/>
              <a:t>–</a:t>
            </a:r>
            <a:r>
              <a:rPr lang="en-US" dirty="0">
                <a:hlinkClick r:id="rId2"/>
              </a:rPr>
              <a:t>en.wikipedia.org/wiki/Diffie%E2%80%93Hellman_key_exchange</a:t>
            </a:r>
            <a:endParaRPr lang="en-US" dirty="0"/>
          </a:p>
          <a:p>
            <a:r>
              <a:rPr lang="en-US" dirty="0"/>
              <a:t>Elliptic Curves Cryptography: </a:t>
            </a:r>
            <a:r>
              <a:rPr lang="en-US" dirty="0">
                <a:hlinkClick r:id="rId3"/>
              </a:rPr>
              <a:t>https://eng.paxos.com/blockchain-101-elliptic-curve-cryptography</a:t>
            </a:r>
            <a:r>
              <a:rPr lang="en-US" dirty="0"/>
              <a:t> </a:t>
            </a:r>
          </a:p>
          <a:p>
            <a:r>
              <a:rPr lang="en-US" noProof="1"/>
              <a:t>ETHash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https://github.com/ethereum/wiki/wiki/Ethash</a:t>
            </a:r>
            <a:endParaRPr lang="en-US" dirty="0"/>
          </a:p>
          <a:p>
            <a:r>
              <a:rPr lang="en-US" dirty="0"/>
              <a:t>Merkle Tree – </a:t>
            </a:r>
            <a:r>
              <a:rPr lang="en-US" dirty="0">
                <a:hlinkClick r:id="rId5"/>
              </a:rPr>
              <a:t>https://en.wikipedia.org/wiki/Merkle_tree</a:t>
            </a:r>
            <a:endParaRPr lang="en-US" dirty="0"/>
          </a:p>
          <a:p>
            <a:r>
              <a:rPr lang="en-US" dirty="0"/>
              <a:t>Bitcoin Address: </a:t>
            </a:r>
            <a:r>
              <a:rPr lang="en-US" dirty="0">
                <a:hlinkClick r:id="rId6"/>
              </a:rPr>
              <a:t>https://github.com/bitcoinbook/bitcoinbook/blob/second_edition/ch04.asciidoc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/>
              <a:t>AES Encrypt / Decrypt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base64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Crypto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Random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Crypto.Cipher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import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BS = 16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pad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lambda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s: s + (BS - len(s) % BS) * chr(BS - len(s) % BS)</a:t>
            </a:r>
          </a:p>
          <a:p>
            <a:pPr>
              <a:lnSpc>
                <a:spcPct val="105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unpad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lambda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 : s[0:-ord(s[-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])]</a:t>
            </a:r>
          </a:p>
          <a:p>
            <a:pPr>
              <a:lnSpc>
                <a:spcPct val="105000"/>
              </a:lnSpc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…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7DED679-F17C-40A9-8A73-B7FECE8EC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243193-E23C-4527-ADDA-5A6C294B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/>
              <a:t>AES Encrypt / </a:t>
            </a:r>
            <a:r>
              <a:rPr lang="en-US" dirty="0" smtClean="0"/>
              <a:t>Decrypt (2)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B79070-EB16-4E6D-BFB6-40F90286D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12" y="1191760"/>
            <a:ext cx="10944000" cy="52481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class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AESCipher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__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init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__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self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key):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self.key = key</a:t>
            </a: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encrypt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(self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raw):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raw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pad(raw)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Random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().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read(AES.block_size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AES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.new(self.key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AES.MODE_CBC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return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base64.b64encode(iv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+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cipher.encrypt(raw))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def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decrypt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(self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enc):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enc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base64.b64decode(enc)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enc[:16]</a:t>
            </a: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cipher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= AES.new(self.key, AES.MODE_CBC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iv)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return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unpad(cipher.decrypt(enc[16:]))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11181</TotalTime>
  <Words>3219</Words>
  <Application>Microsoft Office PowerPoint</Application>
  <PresentationFormat>Custom</PresentationFormat>
  <Paragraphs>615</Paragraphs>
  <Slides>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Consolas</vt:lpstr>
      <vt:lpstr>Wingdings</vt:lpstr>
      <vt:lpstr>Wingdings 2</vt:lpstr>
      <vt:lpstr>SoftUni 16x9</vt:lpstr>
      <vt:lpstr>Blockchain Cryptography</vt:lpstr>
      <vt:lpstr>Table of Contents</vt:lpstr>
      <vt:lpstr>What is Cryptography?</vt:lpstr>
      <vt:lpstr>What is Cryptography?</vt:lpstr>
      <vt:lpstr>Symmetric / Asymmetric Encryption</vt:lpstr>
      <vt:lpstr>Symmetric Encryption</vt:lpstr>
      <vt:lpstr>Live Demo</vt:lpstr>
      <vt:lpstr>Example: AES Encrypt / Decrypt</vt:lpstr>
      <vt:lpstr>Example: AES Encrypt / Decrypt (2)</vt:lpstr>
      <vt:lpstr>Example: AES Encrypt / Decrypt (3) - Test</vt:lpstr>
      <vt:lpstr>Asymmetric Encryption</vt:lpstr>
      <vt:lpstr>Live Demo</vt:lpstr>
      <vt:lpstr>Random Generators and Cryptography</vt:lpstr>
      <vt:lpstr>Secure Random Generators (CSPRNG)</vt:lpstr>
      <vt:lpstr>Internal Seed in Crypto Wallets</vt:lpstr>
      <vt:lpstr>BIP-39 Mnemonic Seed Generator</vt:lpstr>
      <vt:lpstr>Diffie-Hellman Key Exchange (DH)</vt:lpstr>
      <vt:lpstr>Diffie–Hellman Key Exchange (DH)</vt:lpstr>
      <vt:lpstr>Key Exchange by Mixing Colors</vt:lpstr>
      <vt:lpstr>Key Exchange by Mixing Colors (2)</vt:lpstr>
      <vt:lpstr>DH Key Exchange: Modular Arithmetic</vt:lpstr>
      <vt:lpstr>Diffie-Hellman Key Exchange</vt:lpstr>
      <vt:lpstr>RSA Cryptography</vt:lpstr>
      <vt:lpstr>RSA Cryptography</vt:lpstr>
      <vt:lpstr>RSA Cryptography: Encrypt / Decrypt</vt:lpstr>
      <vt:lpstr>RSA Encrypt and Decrypt</vt:lpstr>
      <vt:lpstr>Hashing and Hash Functions</vt:lpstr>
      <vt:lpstr>What is Hashing?</vt:lpstr>
      <vt:lpstr>Hash Functions</vt:lpstr>
      <vt:lpstr>Cryptographic Hash Function</vt:lpstr>
      <vt:lpstr>The Ideal Cryptographic Hash Function</vt:lpstr>
      <vt:lpstr>Cryptographic Hash Functions: Applications</vt:lpstr>
      <vt:lpstr>Secure Hash Algorithms</vt:lpstr>
      <vt:lpstr>Live Demo</vt:lpstr>
      <vt:lpstr>ETHash</vt:lpstr>
      <vt:lpstr>HMAC and Key Derivation</vt:lpstr>
      <vt:lpstr>HMAC</vt:lpstr>
      <vt:lpstr>PBKDF2 Key Derivation</vt:lpstr>
      <vt:lpstr>HMAC Calculation in Python – Example</vt:lpstr>
      <vt:lpstr>HKDF Calculation in Python – Example</vt:lpstr>
      <vt:lpstr>Elliptic Curve Cryptography (ECC)</vt:lpstr>
      <vt:lpstr>Elliptic Curve Cryptography (ECC)</vt:lpstr>
      <vt:lpstr>Elliptic Curves over a Finite Fields</vt:lpstr>
      <vt:lpstr>Calculating Elliptic Curves over Finite Fields</vt:lpstr>
      <vt:lpstr>Exercise: Elliptic Curves over Finite Fields</vt:lpstr>
      <vt:lpstr>Multiply a Point Over an Elliptic Curve</vt:lpstr>
      <vt:lpstr>Example: Multiply Points Over Elliptic Curves</vt:lpstr>
      <vt:lpstr>Elliptic Curves Multiplication in Python</vt:lpstr>
      <vt:lpstr>Compressing the Public Key</vt:lpstr>
      <vt:lpstr>Compressing a Public Key in Python</vt:lpstr>
      <vt:lpstr>Compressing a Public Key in Python (2)</vt:lpstr>
      <vt:lpstr>ECC Parameters and secp256k1</vt:lpstr>
      <vt:lpstr>What is a Digital Signature?</vt:lpstr>
      <vt:lpstr>ECDSA: Sign Messages and Verify Signatures</vt:lpstr>
      <vt:lpstr>Example: ECDSA in Python – Sign a Message</vt:lpstr>
      <vt:lpstr>Example: ECDSA in Python – Verify a Signature</vt:lpstr>
      <vt:lpstr>ECDSA: Sign / Verify Signature </vt:lpstr>
      <vt:lpstr>Public / Private Keys, Wallets &amp; Blockchain</vt:lpstr>
      <vt:lpstr>ECC and Wallets: BIP32</vt:lpstr>
      <vt:lpstr>Generating a Bitcoin Address</vt:lpstr>
      <vt:lpstr>Public Key  Bitcoin Address</vt:lpstr>
      <vt:lpstr>Generate Bitcoin Address in Python (2)</vt:lpstr>
      <vt:lpstr>Generate Bitcoin Address in Python</vt:lpstr>
      <vt:lpstr>Live Demo</vt:lpstr>
      <vt:lpstr>Post-Quantum Cryptography</vt:lpstr>
      <vt:lpstr>ECC Cryptography is not Quantum Resistant</vt:lpstr>
      <vt:lpstr>PowerPoint Presentation</vt:lpstr>
      <vt:lpstr>Exercises</vt:lpstr>
      <vt:lpstr>Merkle Tree</vt:lpstr>
      <vt:lpstr>Blockchain and Merkle Trees</vt:lpstr>
      <vt:lpstr>Summary</vt:lpstr>
      <vt:lpstr>Blockchain Cryptography 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Cryptography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458</cp:revision>
  <dcterms:created xsi:type="dcterms:W3CDTF">2014-01-02T17:00:34Z</dcterms:created>
  <dcterms:modified xsi:type="dcterms:W3CDTF">2018-03-08T12:28:36Z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